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379" r:id="rId2"/>
    <p:sldId id="256" r:id="rId3"/>
    <p:sldId id="461" r:id="rId4"/>
    <p:sldId id="349" r:id="rId5"/>
    <p:sldId id="405" r:id="rId6"/>
    <p:sldId id="434" r:id="rId7"/>
    <p:sldId id="406" r:id="rId8"/>
    <p:sldId id="407" r:id="rId9"/>
    <p:sldId id="324" r:id="rId10"/>
    <p:sldId id="408" r:id="rId11"/>
    <p:sldId id="409" r:id="rId12"/>
    <p:sldId id="464" r:id="rId13"/>
    <p:sldId id="334" r:id="rId14"/>
    <p:sldId id="411" r:id="rId15"/>
    <p:sldId id="318" r:id="rId16"/>
    <p:sldId id="319" r:id="rId17"/>
    <p:sldId id="320" r:id="rId18"/>
    <p:sldId id="321" r:id="rId19"/>
    <p:sldId id="412" r:id="rId20"/>
    <p:sldId id="469" r:id="rId21"/>
    <p:sldId id="413" r:id="rId22"/>
    <p:sldId id="326" r:id="rId23"/>
    <p:sldId id="466" r:id="rId24"/>
    <p:sldId id="335" r:id="rId25"/>
    <p:sldId id="455" r:id="rId26"/>
    <p:sldId id="332" r:id="rId27"/>
    <p:sldId id="430" r:id="rId28"/>
    <p:sldId id="451" r:id="rId29"/>
    <p:sldId id="442" r:id="rId30"/>
    <p:sldId id="392" r:id="rId31"/>
    <p:sldId id="465" r:id="rId32"/>
    <p:sldId id="383" r:id="rId33"/>
    <p:sldId id="416" r:id="rId34"/>
    <p:sldId id="431" r:id="rId35"/>
    <p:sldId id="448" r:id="rId36"/>
    <p:sldId id="384" r:id="rId37"/>
    <p:sldId id="429" r:id="rId38"/>
    <p:sldId id="452" r:id="rId39"/>
    <p:sldId id="394" r:id="rId40"/>
    <p:sldId id="400" r:id="rId41"/>
    <p:sldId id="402" r:id="rId42"/>
    <p:sldId id="414" r:id="rId43"/>
    <p:sldId id="389" r:id="rId44"/>
    <p:sldId id="397" r:id="rId45"/>
    <p:sldId id="399" r:id="rId46"/>
    <p:sldId id="390" r:id="rId47"/>
    <p:sldId id="381" r:id="rId48"/>
    <p:sldId id="468" r:id="rId49"/>
    <p:sldId id="437" r:id="rId50"/>
    <p:sldId id="438" r:id="rId51"/>
    <p:sldId id="440" r:id="rId52"/>
    <p:sldId id="467" r:id="rId53"/>
    <p:sldId id="441" r:id="rId54"/>
    <p:sldId id="432" r:id="rId55"/>
    <p:sldId id="337" r:id="rId56"/>
    <p:sldId id="339" r:id="rId57"/>
    <p:sldId id="457" r:id="rId58"/>
    <p:sldId id="458" r:id="rId59"/>
    <p:sldId id="459" r:id="rId60"/>
    <p:sldId id="424" r:id="rId61"/>
    <p:sldId id="460" r:id="rId62"/>
    <p:sldId id="453" r:id="rId63"/>
    <p:sldId id="419" r:id="rId64"/>
    <p:sldId id="418" r:id="rId65"/>
    <p:sldId id="463" r:id="rId66"/>
    <p:sldId id="422" r:id="rId67"/>
    <p:sldId id="385" r:id="rId68"/>
    <p:sldId id="417" r:id="rId69"/>
    <p:sldId id="471" r:id="rId70"/>
    <p:sldId id="420" r:id="rId71"/>
    <p:sldId id="421" r:id="rId72"/>
    <p:sldId id="443" r:id="rId73"/>
    <p:sldId id="445" r:id="rId74"/>
    <p:sldId id="446" r:id="rId75"/>
    <p:sldId id="449" r:id="rId76"/>
    <p:sldId id="450" r:id="rId77"/>
    <p:sldId id="462" r:id="rId78"/>
    <p:sldId id="415" r:id="rId79"/>
    <p:sldId id="314" r:id="rId80"/>
    <p:sldId id="388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 Foushee" initials="JF" lastIdx="1" clrIdx="0">
    <p:extLst>
      <p:ext uri="{19B8F6BF-5375-455C-9EA6-DF929625EA0E}">
        <p15:presenceInfo xmlns:p15="http://schemas.microsoft.com/office/powerpoint/2012/main" userId="f003630136abce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9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40" autoAdjust="0"/>
    <p:restoredTop sz="86309" autoAdjust="0"/>
  </p:normalViewPr>
  <p:slideViewPr>
    <p:cSldViewPr snapToGrid="0">
      <p:cViewPr varScale="1">
        <p:scale>
          <a:sx n="97" d="100"/>
          <a:sy n="97" d="100"/>
        </p:scale>
        <p:origin x="6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A2AC56-E20D-4719-9E66-68604E547144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D7DB7D-0C53-4255-829B-DFDF02E6C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08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 introduced Regular Expressions for Azure SQL and Fabric. You’re probably here for the brand new Regular Expressions.</a:t>
            </a:r>
          </a:p>
          <a:p>
            <a:r>
              <a:rPr lang="en-US" dirty="0"/>
              <a:t>But are you using LIKE effectively? Do you know all the abilities it has? </a:t>
            </a:r>
          </a:p>
          <a:p>
            <a:r>
              <a:rPr lang="en-US" dirty="0"/>
              <a:t>Before we go into the new shiny toy, let’s level-set on LIKE, get up-to-speed, then we can compare and contrast the REGEXP operators.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03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area CI or CS specifies if the instance will follow case-insensitive or case-sensitive collation.</a:t>
            </a:r>
          </a:p>
          <a:p>
            <a:r>
              <a:rPr lang="en-US" dirty="0"/>
              <a:t>The system databases will receive this collation.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484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Again, the area CI or CS specifies if the database will follow case-insensitive or case-sensitive collation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Does the first query look familiar? It should; it’s just a re-hash of IF UPPER(‘a’) = ‘a’…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54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don’t use the database default, you are once again presented with all the collation choices.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974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may see this error in the following situations: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Cross-database joins</a:t>
            </a:r>
          </a:p>
          <a:p>
            <a:pPr marL="171450" indent="-171450">
              <a:buFontTx/>
              <a:buChar char="-"/>
            </a:pPr>
            <a:r>
              <a:rPr lang="en-US" dirty="0"/>
              <a:t>Linked-server queries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Server was installed with one collation, user database with another. </a:t>
            </a:r>
            <a:r>
              <a:rPr lang="en-US" dirty="0" err="1"/>
              <a:t>Tempdb</a:t>
            </a:r>
            <a:r>
              <a:rPr lang="en-US" dirty="0"/>
              <a:t> is using the same collation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9194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35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638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plan to use these types of queries often, you might consider building a persisted computed column to speed up finding these results. You can index a computed column.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6211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080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LIKE is available in the CASE/WHEN/THEN/ELSE/END phrase, but requires a special syntax placement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8504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544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51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 Expressions is over 70 years old.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9135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old is new again.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7287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to satisfy a problem that LIKE can’t solve?</a:t>
            </a:r>
          </a:p>
          <a:p>
            <a:r>
              <a:rPr lang="en-US" dirty="0"/>
              <a:t>Is the effort closing a sizable gap?</a:t>
            </a:r>
          </a:p>
          <a:p>
            <a:r>
              <a:rPr lang="en-US" dirty="0"/>
              <a:t>Is the strictness an important piece of data integrity?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6352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Unfortunately, I won’t be able to teach you everything in one hour, and your payoff may not be immediate.</a:t>
            </a:r>
          </a:p>
          <a:p>
            <a:r>
              <a:rPr lang="en-US" dirty="0"/>
              <a:t>Every time you come back to a Regular Expression, you will be spending time re-acclimating yourself with the syntax just to get to the logic.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7005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Generative AI can quickly give a slam-dunk Regex pattern to certain problems.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387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in other cases, not even the Internet agrees on an iron-clad solution to a 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19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the pattern is so ridiculous that it’s not maintainable. This is the Internet Engineering Task Force (IETF) standard for email addresses.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196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7686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39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period denotes a single character, including the period. Whether or not it includes the newline character depends on “flags,” which will be discussed later.</a:t>
            </a:r>
          </a:p>
          <a:p>
            <a:endParaRPr lang="en-US" dirty="0"/>
          </a:p>
          <a:p>
            <a:r>
              <a:rPr lang="en-US" dirty="0"/>
              <a:t>The “\d” metacharacter stands for the “digit” characters. Capitalizing to “\D” gives the inverse of this list: everything that is not a digit.</a:t>
            </a:r>
          </a:p>
          <a:p>
            <a:r>
              <a:rPr lang="en-US" dirty="0"/>
              <a:t>The “\w” metacharacter stands for “word” characters. Capitalizing to “\W” includes anything not found in a word</a:t>
            </a:r>
          </a:p>
          <a:p>
            <a:r>
              <a:rPr lang="en-US" dirty="0"/>
              <a:t>The “\s” metacharacter stands for “whitespace” characters. Capitalizing to “\S” includes anything not considered whitespace.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40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4076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</a:t>
            </a:r>
            <a:r>
              <a:rPr lang="en-US" dirty="0" err="1"/>
              <a:t>RegExp</a:t>
            </a:r>
            <a:r>
              <a:rPr lang="en-US" dirty="0"/>
              <a:t> functions apply to some string and will at least require a Regular Expression pattern.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407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them will also have one or more additional parameters, but they will have default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374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way SQL Server designed the function though, is the parameter ordering is very specific, since most of the values are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943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do not have to provide values to any optional default parameters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492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if I want to edit this parameter to a non-default value…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4853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have to explicitly request all preceding parameters and values before it, even if I repeat the default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0661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EF2A6-0BAF-DB92-84DA-4D1FDD342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57676A-1C3F-5BB2-A9B4-19F95807B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2F1323-B23A-5F2D-8894-8B2D185A21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uses very similarly-named functions. The s-flag is replaced by the n-character in Oracle.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F89A9-9734-2581-BCB2-F285A7FC4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5513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Earlier while talking about REGEXP_LIKE, we saw the use of parenthesis.</a:t>
            </a:r>
          </a:p>
          <a:p>
            <a:r>
              <a:rPr lang="en-US" dirty="0"/>
              <a:t>We used them to “wall-off” a list of acceptable values within a certain portion of the pattern.</a:t>
            </a:r>
          </a:p>
          <a:p>
            <a:r>
              <a:rPr lang="en-US" dirty="0"/>
              <a:t>The pattern contained within parenthesis is called a sub-expression.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080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can wall-off anything inside a regular expression, even it leaves one option within.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242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REGEXP_REPLACE, we can redecorate data using sub-expressions. </a:t>
            </a:r>
          </a:p>
          <a:p>
            <a:r>
              <a:rPr lang="en-US" dirty="0"/>
              <a:t>Sub-expressions are numbered based on their creation from left-to-right</a:t>
            </a:r>
          </a:p>
          <a:p>
            <a:r>
              <a:rPr lang="en-US" dirty="0"/>
              <a:t>SQL Server only supported numbered expressions at this time.</a:t>
            </a:r>
          </a:p>
          <a:p>
            <a:r>
              <a:rPr lang="en-US" dirty="0"/>
              <a:t>If the data does not meet the criteria of the regular expression, it is returned with no modifications.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476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010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EF2A6-0BAF-DB92-84DA-4D1FDD342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57676A-1C3F-5BB2-A9B4-19F95807B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2F1323-B23A-5F2D-8894-8B2D185A21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uses very similarly-named functions. The s-flag is replaced by the n-character in Oracle.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F89A9-9734-2581-BCB2-F285A7FC4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380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 and s flags are not mutually exclusive: they can be combined.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1586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104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 only matches \n (newline), not \r (carriage return).</a:t>
            </a:r>
          </a:p>
          <a:p>
            <a:r>
              <a:rPr lang="en-US" dirty="0"/>
              <a:t>Thanks to Erin </a:t>
            </a:r>
            <a:r>
              <a:rPr lang="en-US" dirty="0" err="1"/>
              <a:t>Stellato</a:t>
            </a:r>
            <a:r>
              <a:rPr lang="en-US" dirty="0"/>
              <a:t> at Microsoft for help with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788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 only matches \n (newline), not \r (carriage return).</a:t>
            </a:r>
          </a:p>
          <a:p>
            <a:r>
              <a:rPr lang="en-US" dirty="0"/>
              <a:t>Thanks to Erin </a:t>
            </a:r>
            <a:r>
              <a:rPr lang="en-US" dirty="0" err="1"/>
              <a:t>Stellato</a:t>
            </a:r>
            <a:r>
              <a:rPr lang="en-US" dirty="0"/>
              <a:t> at Microsoft for help with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0007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747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more symbols available to LIKE beyond the % character. </a:t>
            </a:r>
          </a:p>
          <a:p>
            <a:r>
              <a:rPr lang="en-US" dirty="0"/>
              <a:t>If you don’t know about them, you can’t appreciate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47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code will build the sample data used for the demos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40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underscore guarantees a length of one character per underscore requested.</a:t>
            </a:r>
          </a:p>
          <a:p>
            <a:endParaRPr lang="en-US" dirty="0"/>
          </a:p>
          <a:p>
            <a:r>
              <a:rPr lang="en-US" dirty="0"/>
              <a:t>The container characters enclose an array of characters allowed as one character 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05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68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55E63-DDFC-6C20-1CBE-6A7B840EC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1D51C2-28CB-9DA5-F689-15BCF7B872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300E2A-A7A0-2DE3-50C3-E809D68C1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run this today against your database, chances are you will get these results.</a:t>
            </a:r>
          </a:p>
          <a:p>
            <a:endParaRPr lang="en-US" dirty="0"/>
          </a:p>
          <a:p>
            <a:r>
              <a:rPr lang="en-US" dirty="0"/>
              <a:t>The reason is that your database collation is likely case-insensitive. </a:t>
            </a:r>
          </a:p>
          <a:p>
            <a:r>
              <a:rPr lang="en-US" dirty="0"/>
              <a:t>The UPPER function is working independently of the collation.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4D1F8-E49F-0619-A963-44BEF04959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845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C753A-E3DF-D113-107E-2253D0CC6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DFCB6-71EE-2925-8C00-494F9A1A3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403D5-2BA4-281A-1181-41A5F4CF9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940EF-8E16-9A7A-331B-5CC403B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ADC46-E43D-3565-404F-1C300C36B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93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16729-0DA4-7A91-02B2-0E0900D7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F58F4A-4C96-34BD-D2EA-87A286776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C7E5C-6B44-95A4-9FB6-0A1AB294E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2CB06-1902-9CC4-DB2D-E6BDE018E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96AE5-7E5E-6A6F-72C2-BEA4CF57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46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47EE57-C87B-8F12-08CB-A4BD569B8B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EF6CAE-831D-499F-31D0-7278C2D1B0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EF168-0037-4588-9D56-0C5613D55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CF4E2-48BD-14DC-78C0-C0BCF502D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37F64-FC63-A971-4A45-E59BBB0E0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4C0C2-74B6-34BD-1AF8-873E82C91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9A790-354D-25A4-1207-686713283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8D49F-03B5-DC9A-5EB9-8852D4726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8437C-5BCE-1A44-0A55-4BB39D44B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D2537-D1B7-F981-D1C4-26C9EBCC5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854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A4E38-3D3B-AC3A-522E-3E6279A38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7CC59-0F62-8737-070E-3F7337650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DE316-876E-70F5-C4A2-7C981D413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8DFD8-BFB7-6F3E-D145-7BCE22B58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BD72A-3D29-E62C-1704-C507D1C14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39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B0EA4-D817-4FB6-623F-95DF6BA65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64AAD-4265-F373-6767-3F84C8FB9C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882C45-611C-3F7F-B95C-62B4C5799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1D42A4-DFFF-4BFA-AB29-1AEF4761E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2C8FE-21F8-6618-D9B8-4385EB4FA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5558D-A555-619F-BDBB-89B02BEEC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03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48D52-2772-4ECE-AA7C-0E79C6552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1FD2E-4ED9-379B-13FB-399443B70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973F70-FCD7-AC98-B529-EE0A1A653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54A138-5B91-738E-9290-CF36A6319A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432356-07BD-905F-6C5E-83E7B56A1A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DC31F0-A17D-F4E0-74B7-7DAB02EB3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BCA1E3-951E-66EE-2979-77C379464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E87E8D-5B98-7C04-4EC7-2A6634EFB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9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CBDED-E0C6-4206-D9E3-6CCC79ABB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19234-0980-0353-12AA-211FCE9F8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F65104-1009-44C6-3D8C-1B3190F76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D4B41B-8E2A-D85B-7655-44C9B464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38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7E733B-B1B8-CDA0-C45F-FF95D036A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BC0640-AB7D-D020-DC82-39F093DEA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637BF-C631-48FF-604D-65F2A96D5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3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D7F69-85E6-9A57-78EC-CDF56847C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AA502-6061-964D-7670-0DE35E6AF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4EAF3-C838-4910-0BA4-6E7F19E7D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EAF64-E9D3-513A-ABD8-D873DA52B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DF29D-DDA8-F2F5-5257-A11EA1263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8F0063-7D5C-D0C6-4CE5-E2E5B8716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99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901F5-F168-E9F5-CCCA-DFAB4C9EB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8A8A86-061C-2100-2F16-E41B4952BC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C2F05-94A8-3867-E69A-FBA4931DB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48DC7-E255-B95B-AFE1-F2C10BAF7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89CD03-A8C3-2660-E1B4-F21D57C95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991A6-CC57-740E-1D7F-75C9A464C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217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B0A634-BD21-4DF6-381F-11BD00A18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A83E9-A0D8-F914-16B5-B6F2DF040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7D800-5817-325B-C5A6-21EC1EBBA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3A28C-D62F-4439-8BFC-9924939B4D00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F8152-504A-FE2C-1829-039E55492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8AE3F-4DBB-2792-F95C-B97FFDD4D2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61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jpeg"/><Relationship Id="rId4" Type="http://schemas.openxmlformats.org/officeDocument/2006/relationships/image" Target="../media/image33.jpeg"/><Relationship Id="rId9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e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e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C7A339-7297-2DE2-8A9F-A1E7F02EA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4613319"/>
            <a:ext cx="3105656" cy="175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28" y="2380942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1027871" y="1788146"/>
            <a:ext cx="102132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 sure to enable the Notes for slide-specific content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Slides have working T-SQL that can be copied/pasted into SSMS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149C08-B4E1-764B-5CB7-0519BFCB6683}"/>
              </a:ext>
            </a:extLst>
          </p:cNvPr>
          <p:cNvSpPr/>
          <p:nvPr/>
        </p:nvSpPr>
        <p:spPr>
          <a:xfrm>
            <a:off x="1262270" y="5431913"/>
            <a:ext cx="1967948" cy="83751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59770F-17D4-23E1-CBDF-0B2855B99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831" y="4581859"/>
            <a:ext cx="4998569" cy="177218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8C2685-947F-9A14-85F1-8F90BB1EFA10}"/>
              </a:ext>
            </a:extLst>
          </p:cNvPr>
          <p:cNvCxnSpPr/>
          <p:nvPr/>
        </p:nvCxnSpPr>
        <p:spPr>
          <a:xfrm flipV="1">
            <a:off x="2246244" y="5565913"/>
            <a:ext cx="4522304" cy="42738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9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1F40E8-CE45-5D97-2B42-F27B153A891A}"/>
              </a:ext>
            </a:extLst>
          </p:cNvPr>
          <p:cNvSpPr txBox="1"/>
          <p:nvPr/>
        </p:nvSpPr>
        <p:spPr>
          <a:xfrm>
            <a:off x="5181465" y="0"/>
            <a:ext cx="6774412" cy="6940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CREATE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IDENTITY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NOT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NOCOUNT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@_text2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1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abcdefghijklmnopqrstuvwxyz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@_text1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@_text2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@_text0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@_text1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WHILE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END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END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BREAK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CONCAT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@_text0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INSERT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END</a:t>
            </a:r>
          </a:p>
          <a:p>
            <a:endParaRPr lang="en-US" sz="800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INSERT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1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[Table_1]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','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'_'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'^'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'-'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175E29-12F3-72EF-C16D-E7ABDF5D0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63" y="491953"/>
            <a:ext cx="3499872" cy="12256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DA3FC5-586F-65F1-7828-2840AF5C6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86" y="1804087"/>
            <a:ext cx="2085975" cy="48577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0894CB-06A9-8424-C596-373079A1C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5160" y="2043900"/>
            <a:ext cx="3217866" cy="157857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C2659D1-41F9-FD70-E71D-84622BF11BCC}"/>
              </a:ext>
            </a:extLst>
          </p:cNvPr>
          <p:cNvGrpSpPr/>
          <p:nvPr/>
        </p:nvGrpSpPr>
        <p:grpSpPr>
          <a:xfrm>
            <a:off x="1126156" y="5409398"/>
            <a:ext cx="10732167" cy="1233042"/>
            <a:chOff x="1126156" y="5409398"/>
            <a:chExt cx="10732167" cy="12330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A262A22-87F8-732C-774C-B5A0D7EC2BCB}"/>
                </a:ext>
              </a:extLst>
            </p:cNvPr>
            <p:cNvSpPr txBox="1"/>
            <p:nvPr/>
          </p:nvSpPr>
          <p:spPr>
            <a:xfrm>
              <a:off x="5181464" y="6380830"/>
              <a:ext cx="667685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INSERT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INTO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[</a:t>
              </a:r>
              <a:r>
                <a:rPr lang="en-US" sz="1100" dirty="0" err="1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dbo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]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[Table_1]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[value]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VALUES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','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'%'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'_'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'^'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'-'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</a:t>
              </a:r>
              <a:endParaRPr lang="en-US" sz="11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977D85-00CE-F44C-B916-2739D47EBAFF}"/>
                </a:ext>
              </a:extLst>
            </p:cNvPr>
            <p:cNvSpPr/>
            <p:nvPr/>
          </p:nvSpPr>
          <p:spPr>
            <a:xfrm>
              <a:off x="1126156" y="5409398"/>
              <a:ext cx="2329313" cy="1233042"/>
            </a:xfrm>
            <a:prstGeom prst="rect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670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102962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 </a:t>
            </a:r>
            <a:r>
              <a:rPr lang="en-US" sz="4000" dirty="0"/>
              <a:t>– Wildcard of one character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90E0F5-AAD3-4FC0-AD8D-906BFBBC1FFF}"/>
              </a:ext>
            </a:extLst>
          </p:cNvPr>
          <p:cNvSpPr txBox="1"/>
          <p:nvPr/>
        </p:nvSpPr>
        <p:spPr>
          <a:xfrm>
            <a:off x="1709350" y="1528627"/>
            <a:ext cx="8773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Represents a wildcard like 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000" dirty="0"/>
              <a:t>, but for only one non-NULL character</a:t>
            </a:r>
            <a:endParaRPr lang="en-US" sz="2000" dirty="0">
              <a:highlight>
                <a:srgbClr val="FF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1A92F1-06C7-491B-B332-C05FB845E221}"/>
              </a:ext>
            </a:extLst>
          </p:cNvPr>
          <p:cNvSpPr txBox="1"/>
          <p:nvPr/>
        </p:nvSpPr>
        <p:spPr>
          <a:xfrm>
            <a:off x="997808" y="2909187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[] </a:t>
            </a:r>
            <a:r>
              <a:rPr lang="en-US" sz="4000" dirty="0"/>
              <a:t>– Containment characters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FCD12C-5F1F-4642-88F6-4C0F3F286E09}"/>
              </a:ext>
            </a:extLst>
          </p:cNvPr>
          <p:cNvSpPr txBox="1"/>
          <p:nvPr/>
        </p:nvSpPr>
        <p:spPr>
          <a:xfrm>
            <a:off x="1709350" y="3738972"/>
            <a:ext cx="87732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Represent a non-delimited array of allowable characters </a:t>
            </a:r>
            <a:r>
              <a:rPr lang="en-US" sz="2000" dirty="0">
                <a:highlight>
                  <a:srgbClr val="FFFF00"/>
                </a:highlight>
              </a:rPr>
              <a:t>as one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Cascadia Code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000" dirty="0"/>
              <a:t> and </a:t>
            </a:r>
            <a:r>
              <a:rPr lang="en-US" sz="24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  <a:r>
              <a:rPr lang="en-US" sz="2000" dirty="0"/>
              <a:t> lose their special wildcard ability inside the containment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NULL/blank are not acceptable entries for this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Not nestable. 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2000" dirty="0"/>
              <a:t> also loses its special ability inside the containment characters</a:t>
            </a:r>
          </a:p>
        </p:txBody>
      </p:sp>
    </p:spTree>
    <p:extLst>
      <p:ext uri="{BB962C8B-B14F-4D97-AF65-F5344CB8AC3E}">
        <p14:creationId xmlns:p14="http://schemas.microsoft.com/office/powerpoint/2010/main" val="3239216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E3BB-E4A2-4189-ABAC-FC6FD6D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9B3C5-4075-4059-B3FC-74A5086B6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dirty="0"/>
              <a:t> – Wildcard, containment characters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94159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Do I need to worry about case-sensitivity?</a:t>
            </a:r>
          </a:p>
        </p:txBody>
      </p:sp>
    </p:spTree>
    <p:extLst>
      <p:ext uri="{BB962C8B-B14F-4D97-AF65-F5344CB8AC3E}">
        <p14:creationId xmlns:p14="http://schemas.microsoft.com/office/powerpoint/2010/main" val="4037870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5D713-7EB6-7938-B923-DE6596FF8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5753C8-74F2-8E18-3CDB-EC3A70D05206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Do I need to worry about case-sensitivity?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629451-B95C-4552-8EA7-AB489BAB7121}"/>
              </a:ext>
            </a:extLst>
          </p:cNvPr>
          <p:cNvSpPr txBox="1"/>
          <p:nvPr/>
        </p:nvSpPr>
        <p:spPr>
          <a:xfrm>
            <a:off x="1816442" y="1726290"/>
            <a:ext cx="877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functions -- not even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UPPER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and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LOWER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-- are case-sensitive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95E05F-B599-5C0C-A9F7-93E516D8FF6D}"/>
              </a:ext>
            </a:extLst>
          </p:cNvPr>
          <p:cNvGrpSpPr/>
          <p:nvPr/>
        </p:nvGrpSpPr>
        <p:grpSpPr>
          <a:xfrm>
            <a:off x="1975402" y="3016383"/>
            <a:ext cx="6097656" cy="1546253"/>
            <a:chOff x="1975402" y="3016383"/>
            <a:chExt cx="6097656" cy="15462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C8A620-4440-4660-CECD-137165A51982}"/>
                </a:ext>
              </a:extLst>
            </p:cNvPr>
            <p:cNvSpPr txBox="1"/>
            <p:nvPr/>
          </p:nvSpPr>
          <p:spPr>
            <a:xfrm>
              <a:off x="1975402" y="3016383"/>
              <a:ext cx="609765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IF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UPPER</a:t>
              </a:r>
              <a:r>
                <a:rPr lang="en-US" dirty="0">
                  <a:solidFill>
                    <a:srgbClr val="808080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'a'</a:t>
              </a:r>
              <a:r>
                <a:rPr lang="en-US" dirty="0">
                  <a:solidFill>
                    <a:srgbClr val="808080"/>
                  </a:solidFill>
                  <a:latin typeface="Consolas" panose="020B0609020204030204" pitchFamily="49" charset="0"/>
                </a:rPr>
                <a:t>)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onsolas" panose="020B0609020204030204" pitchFamily="49" charset="0"/>
                </a:rPr>
                <a:t>=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'a'</a:t>
              </a:r>
              <a:endParaRPr lang="en-US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'hi'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1D03B3-5C01-D1FF-CA63-297F4CDC3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8593" y="3791111"/>
              <a:ext cx="1762125" cy="77152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8D25209-4F55-429E-848E-BC90C1012B60}"/>
              </a:ext>
            </a:extLst>
          </p:cNvPr>
          <p:cNvSpPr txBox="1"/>
          <p:nvPr/>
        </p:nvSpPr>
        <p:spPr>
          <a:xfrm>
            <a:off x="1816441" y="4866228"/>
            <a:ext cx="877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●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2400" dirty="0"/>
              <a:t> is affected by the current </a:t>
            </a:r>
            <a:r>
              <a:rPr lang="en-US" sz="2400" dirty="0">
                <a:highlight>
                  <a:srgbClr val="FFFF00"/>
                </a:highlight>
              </a:rPr>
              <a:t>collation</a:t>
            </a:r>
          </a:p>
        </p:txBody>
      </p:sp>
      <p:pic>
        <p:nvPicPr>
          <p:cNvPr id="2050" name="Picture 2" descr="Huh? Cat | Know Your Meme">
            <a:extLst>
              <a:ext uri="{FF2B5EF4-FFF2-40B4-BE49-F238E27FC236}">
                <a16:creationId xmlns:a16="http://schemas.microsoft.com/office/drawing/2014/main" id="{A5FB883B-630A-47A8-A249-F3EC34A1990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4973" y="2613557"/>
            <a:ext cx="1571625" cy="235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08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Instance</a:t>
            </a:r>
            <a:r>
              <a:rPr lang="en-US" dirty="0"/>
              <a:t> – What was set when SQL Server was first installed?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53F0D2-EDE0-117B-D759-20EFC0A40B80}"/>
              </a:ext>
            </a:extLst>
          </p:cNvPr>
          <p:cNvSpPr txBox="1"/>
          <p:nvPr/>
        </p:nvSpPr>
        <p:spPr>
          <a:xfrm>
            <a:off x="907614" y="3105835"/>
            <a:ext cx="405843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5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SERVERPROPERTY</a:t>
            </a:r>
            <a:r>
              <a:rPr lang="en-US" sz="15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'collation'</a:t>
            </a:r>
            <a:r>
              <a:rPr lang="en-US" sz="15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5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644FD6-EDC7-2AD3-134D-C347D4264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462" y="1539875"/>
            <a:ext cx="6086475" cy="4953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B403CF7-8EA5-4935-AF69-574D39E124E3}"/>
              </a:ext>
            </a:extLst>
          </p:cNvPr>
          <p:cNvCxnSpPr>
            <a:cxnSpLocks/>
          </p:cNvCxnSpPr>
          <p:nvPr/>
        </p:nvCxnSpPr>
        <p:spPr>
          <a:xfrm flipV="1">
            <a:off x="8857814" y="4055469"/>
            <a:ext cx="153563" cy="9911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44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Instance – What was set when SQL Server was first installed?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797DD-918D-ABD0-75B7-821950A001EF}"/>
              </a:ext>
            </a:extLst>
          </p:cNvPr>
          <p:cNvSpPr txBox="1"/>
          <p:nvPr/>
        </p:nvSpPr>
        <p:spPr>
          <a:xfrm>
            <a:off x="1316274" y="2621072"/>
            <a:ext cx="337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Database</a:t>
            </a:r>
            <a:r>
              <a:rPr lang="en-US" dirty="0"/>
              <a:t> – Default or explicit?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C1E75-96EE-AE71-EB80-364BD32CD2B1}"/>
              </a:ext>
            </a:extLst>
          </p:cNvPr>
          <p:cNvSpPr txBox="1"/>
          <p:nvPr/>
        </p:nvSpPr>
        <p:spPr>
          <a:xfrm>
            <a:off x="977029" y="3448308"/>
            <a:ext cx="7549133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PRINT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'Case-insensitive database'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ELSE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PRINT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'Case-sensitive database'</a:t>
            </a:r>
            <a:endParaRPr lang="en-US" sz="16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4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[name]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collation_name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sys.databases</a:t>
            </a:r>
            <a:endParaRPr lang="en-US" sz="1600" dirty="0">
              <a:solidFill>
                <a:schemeClr val="accent6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DB_NAME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endParaRPr lang="en-US" sz="2400" dirty="0">
              <a:solidFill>
                <a:schemeClr val="accent6">
                  <a:lumMod val="50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DB_NAME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(), </a:t>
            </a:r>
            <a:r>
              <a:rPr lang="en-US" sz="16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DATABASEPROPERTYEX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DB_NAME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'collation'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A301E4-7435-5DB7-B34C-9A5230A20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218" y="1841326"/>
            <a:ext cx="5956582" cy="28567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E78C1C3-25F7-41E6-874F-F647EF7B01D0}"/>
              </a:ext>
            </a:extLst>
          </p:cNvPr>
          <p:cNvSpPr/>
          <p:nvPr/>
        </p:nvSpPr>
        <p:spPr>
          <a:xfrm>
            <a:off x="914400" y="3374728"/>
            <a:ext cx="4414118" cy="122265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4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Instance – What was set when SQL Server was first installed?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797DD-918D-ABD0-75B7-821950A001EF}"/>
              </a:ext>
            </a:extLst>
          </p:cNvPr>
          <p:cNvSpPr txBox="1"/>
          <p:nvPr/>
        </p:nvSpPr>
        <p:spPr>
          <a:xfrm>
            <a:off x="1316274" y="2621072"/>
            <a:ext cx="337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 – Default or explicit?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365DF-CA11-3A1D-7F7A-AD180571F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332" y="2164491"/>
            <a:ext cx="4800600" cy="2657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BAEED8-77C3-6C71-B02B-8049F2C40678}"/>
              </a:ext>
            </a:extLst>
          </p:cNvPr>
          <p:cNvSpPr txBox="1"/>
          <p:nvPr/>
        </p:nvSpPr>
        <p:spPr>
          <a:xfrm>
            <a:off x="1655521" y="3429000"/>
            <a:ext cx="36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Table Column </a:t>
            </a:r>
            <a:r>
              <a:rPr lang="en-US" dirty="0"/>
              <a:t>– Database default or explicit?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93BBBC-860B-7462-E006-437B6656733C}"/>
              </a:ext>
            </a:extLst>
          </p:cNvPr>
          <p:cNvSpPr txBox="1"/>
          <p:nvPr/>
        </p:nvSpPr>
        <p:spPr>
          <a:xfrm>
            <a:off x="1100597" y="4513927"/>
            <a:ext cx="677065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TABLE_SCHEMA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COLUMN_NAME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DATA_TYPE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COLLATION_NAME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CASE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1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 err="1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IsNull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COLLATION_NAME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DATABASEPROPERTYEX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'collation'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ELSE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'*'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Not_As_DB_Collation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INFORMATION_SCHEMA.COLUMNS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TABLE_SCHEMA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COLUMN_NAME</a:t>
            </a:r>
            <a:endParaRPr lang="en-US" sz="11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360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3138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Instance – What was set when SQL Server was first installed?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797DD-918D-ABD0-75B7-821950A001EF}"/>
              </a:ext>
            </a:extLst>
          </p:cNvPr>
          <p:cNvSpPr txBox="1"/>
          <p:nvPr/>
        </p:nvSpPr>
        <p:spPr>
          <a:xfrm>
            <a:off x="1316274" y="2621072"/>
            <a:ext cx="337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 – Default or explicit?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AEED8-77C3-6C71-B02B-8049F2C40678}"/>
              </a:ext>
            </a:extLst>
          </p:cNvPr>
          <p:cNvSpPr txBox="1"/>
          <p:nvPr/>
        </p:nvSpPr>
        <p:spPr>
          <a:xfrm>
            <a:off x="1655521" y="3429000"/>
            <a:ext cx="36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Table Column – Database default or explicit?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8AFCA-8F9E-FDA2-5AA6-6252AEAA4D13}"/>
              </a:ext>
            </a:extLst>
          </p:cNvPr>
          <p:cNvSpPr txBox="1"/>
          <p:nvPr/>
        </p:nvSpPr>
        <p:spPr>
          <a:xfrm>
            <a:off x="2133598" y="4225969"/>
            <a:ext cx="3617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Query-level</a:t>
            </a:r>
            <a:r>
              <a:rPr lang="en-US" dirty="0"/>
              <a:t> – temporarily treat it differently for calculation purposes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531693-F528-5FD2-0B05-D3A2F61A521D}"/>
              </a:ext>
            </a:extLst>
          </p:cNvPr>
          <p:cNvSpPr txBox="1"/>
          <p:nvPr/>
        </p:nvSpPr>
        <p:spPr>
          <a:xfrm>
            <a:off x="6112703" y="4075331"/>
            <a:ext cx="49133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chemeClr val="accent2">
                    <a:lumMod val="75000"/>
                  </a:schemeClr>
                </a:solidFill>
                <a:effectLst/>
                <a:latin typeface="-apple-system"/>
              </a:rPr>
              <a:t>Cannot resolve the collation conflict between "SQL_Latin1_General_CP1_CI_AS" and "Latin1_General_CI_AS" in the equal to operation.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5825F3-9331-6164-FD25-0B6153355097}"/>
              </a:ext>
            </a:extLst>
          </p:cNvPr>
          <p:cNvSpPr txBox="1"/>
          <p:nvPr/>
        </p:nvSpPr>
        <p:spPr>
          <a:xfrm>
            <a:off x="6096000" y="2625056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Table_1 t1</a:t>
            </a:r>
          </a:p>
          <a:p>
            <a:r>
              <a:rPr lang="fr-FR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fr-FR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fr-FR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fr-FR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fr-FR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Table_2 t2</a:t>
            </a:r>
          </a:p>
          <a:p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t1</a:t>
            </a:r>
            <a:r>
              <a:rPr lang="en-US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 </a:t>
            </a:r>
            <a:r>
              <a:rPr lang="en-US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t2</a:t>
            </a:r>
            <a:r>
              <a:rPr lang="en-US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AC6CB-BA0C-C066-3766-66035BDA4E15}"/>
              </a:ext>
            </a:extLst>
          </p:cNvPr>
          <p:cNvSpPr txBox="1"/>
          <p:nvPr/>
        </p:nvSpPr>
        <p:spPr>
          <a:xfrm>
            <a:off x="6041720" y="1905506"/>
            <a:ext cx="5366359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Table_1 t1</a:t>
            </a:r>
          </a:p>
          <a:p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fr-FR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fr-FR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Table_2 t2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FF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COLLATE</a:t>
            </a:r>
          </a:p>
          <a:p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SQL_Latin1_General_CP1_CI_AS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82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93D0115-3F53-4C10-176F-B9A5C6278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700" y="4585373"/>
            <a:ext cx="3495675" cy="1685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Is 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4000" dirty="0"/>
              <a:t> case-sensitive?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E82E3B-44B6-3A64-FBA4-4E9C567A4FD4}"/>
              </a:ext>
            </a:extLst>
          </p:cNvPr>
          <p:cNvSpPr txBox="1"/>
          <p:nvPr/>
        </p:nvSpPr>
        <p:spPr>
          <a:xfrm>
            <a:off x="1070868" y="2753738"/>
            <a:ext cx="508909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Request column collation</a:t>
            </a:r>
            <a:endParaRPr lang="en-US" sz="1800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COLLATION_NAME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INFORMATION_SCHEMA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COLUMNS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TABLE_NAME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'Table_1'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COLUMN_NAME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'value'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Original query results in CAPS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Table_1 t1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aei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endParaRPr lang="en-US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0B15FB-9BAB-B223-E142-E716CEE45F57}"/>
              </a:ext>
            </a:extLst>
          </p:cNvPr>
          <p:cNvCxnSpPr/>
          <p:nvPr/>
        </p:nvCxnSpPr>
        <p:spPr>
          <a:xfrm>
            <a:off x="6554804" y="4555562"/>
            <a:ext cx="4475748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284CB83-F1CA-78BA-4471-1D775ABE5E10}"/>
              </a:ext>
            </a:extLst>
          </p:cNvPr>
          <p:cNvSpPr/>
          <p:nvPr/>
        </p:nvSpPr>
        <p:spPr>
          <a:xfrm>
            <a:off x="9606013" y="2868328"/>
            <a:ext cx="404261" cy="4331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F26EEE-61E8-E4B2-CEC6-5E01EDC83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162" y="2688993"/>
            <a:ext cx="3409950" cy="17240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566566E-D79E-9EFA-6B83-3585D61809EF}"/>
              </a:ext>
            </a:extLst>
          </p:cNvPr>
          <p:cNvSpPr/>
          <p:nvPr/>
        </p:nvSpPr>
        <p:spPr>
          <a:xfrm>
            <a:off x="9683429" y="2868328"/>
            <a:ext cx="321091" cy="433137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0F3DFF-C599-46E6-86A0-EA4117CB2CC6}"/>
              </a:ext>
            </a:extLst>
          </p:cNvPr>
          <p:cNvSpPr txBox="1"/>
          <p:nvPr/>
        </p:nvSpPr>
        <p:spPr>
          <a:xfrm>
            <a:off x="1816442" y="1726290"/>
            <a:ext cx="8773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functions -- not even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UPPER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and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LOWER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-- are case-sensitive</a:t>
            </a:r>
          </a:p>
          <a:p>
            <a:r>
              <a:rPr lang="en-US" sz="1400" dirty="0"/>
              <a:t>●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2400" dirty="0"/>
              <a:t> is affected by the current collation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52324A-DE45-453A-8A04-AE0171256D2D}"/>
              </a:ext>
            </a:extLst>
          </p:cNvPr>
          <p:cNvSpPr txBox="1"/>
          <p:nvPr/>
        </p:nvSpPr>
        <p:spPr>
          <a:xfrm rot="16200000">
            <a:off x="5736574" y="3318650"/>
            <a:ext cx="2005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Case-</a:t>
            </a:r>
            <a:r>
              <a:rPr lang="en-US" b="1" dirty="0">
                <a:solidFill>
                  <a:srgbClr val="FF0000"/>
                </a:solidFill>
              </a:rPr>
              <a:t>in</a:t>
            </a:r>
            <a:r>
              <a:rPr lang="en-US" dirty="0">
                <a:solidFill>
                  <a:srgbClr val="FF0000"/>
                </a:solidFill>
              </a:rPr>
              <a:t>sensitive DB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1BFF64-7F4B-4256-BA85-CDB4806C7E9E}"/>
              </a:ext>
            </a:extLst>
          </p:cNvPr>
          <p:cNvSpPr txBox="1"/>
          <p:nvPr/>
        </p:nvSpPr>
        <p:spPr>
          <a:xfrm rot="16200000">
            <a:off x="5737675" y="5219816"/>
            <a:ext cx="200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Case-sensitive DB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C2041E-5D7C-4775-8FEA-AF4A0F49DF2D}"/>
              </a:ext>
            </a:extLst>
          </p:cNvPr>
          <p:cNvSpPr txBox="1"/>
          <p:nvPr/>
        </p:nvSpPr>
        <p:spPr>
          <a:xfrm>
            <a:off x="3256317" y="5716645"/>
            <a:ext cx="1480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(lower-case)</a:t>
            </a:r>
          </a:p>
        </p:txBody>
      </p:sp>
    </p:spTree>
    <p:extLst>
      <p:ext uri="{BB962C8B-B14F-4D97-AF65-F5344CB8AC3E}">
        <p14:creationId xmlns:p14="http://schemas.microsoft.com/office/powerpoint/2010/main" val="986597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ve Instructor-Led SQL Querying Advanced Training - Hands-on Course">
            <a:extLst>
              <a:ext uri="{FF2B5EF4-FFF2-40B4-BE49-F238E27FC236}">
                <a16:creationId xmlns:a16="http://schemas.microsoft.com/office/drawing/2014/main" id="{DFE403ED-A277-0B1F-929B-84674C9F6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44AD19-263C-C364-3CA4-77843A07E6F1}"/>
              </a:ext>
            </a:extLst>
          </p:cNvPr>
          <p:cNvSpPr txBox="1"/>
          <p:nvPr/>
        </p:nvSpPr>
        <p:spPr>
          <a:xfrm>
            <a:off x="1444892" y="1637340"/>
            <a:ext cx="9157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Advanced T-SQL Pattern Matching: Leveraging LIKE and Regular Expressions </a:t>
            </a:r>
            <a:endParaRPr lang="en-US" sz="4800" dirty="0"/>
          </a:p>
        </p:txBody>
      </p:sp>
      <p:pic>
        <p:nvPicPr>
          <p:cNvPr id="1028" name="Picture 4" descr="regex 2 - Download free icon">
            <a:extLst>
              <a:ext uri="{FF2B5EF4-FFF2-40B4-BE49-F238E27FC236}">
                <a16:creationId xmlns:a16="http://schemas.microsoft.com/office/drawing/2014/main" id="{D42D0412-FCE6-47A2-B9E2-E9600000B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292" y="5017931"/>
            <a:ext cx="1581493" cy="158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614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1523393-0FC1-6B5C-2A12-179F757C9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720" y="4579699"/>
            <a:ext cx="3724275" cy="1847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Is 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4000" dirty="0"/>
              <a:t> case-sensitive?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E82E3B-44B6-3A64-FBA4-4E9C567A4FD4}"/>
              </a:ext>
            </a:extLst>
          </p:cNvPr>
          <p:cNvSpPr txBox="1"/>
          <p:nvPr/>
        </p:nvSpPr>
        <p:spPr>
          <a:xfrm>
            <a:off x="1070868" y="2753738"/>
            <a:ext cx="508909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Request column collation</a:t>
            </a:r>
            <a:endParaRPr lang="en-US" sz="1800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COLLATION_NAME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INFORMATION_SCHEMA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COLUMNS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TABLE_NAME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'Table_1'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COLUMN_NAME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'value'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Original query results in CAPS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Table_1 t1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'M[AEI]D'</a:t>
            </a:r>
            <a:endParaRPr lang="en-US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84CB83-F1CA-78BA-4471-1D775ABE5E10}"/>
              </a:ext>
            </a:extLst>
          </p:cNvPr>
          <p:cNvSpPr/>
          <p:nvPr/>
        </p:nvSpPr>
        <p:spPr>
          <a:xfrm>
            <a:off x="9606013" y="2868328"/>
            <a:ext cx="404261" cy="4331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F26EEE-61E8-E4B2-CEC6-5E01EDC83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162" y="2688993"/>
            <a:ext cx="3409950" cy="17240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566566E-D79E-9EFA-6B83-3585D61809EF}"/>
              </a:ext>
            </a:extLst>
          </p:cNvPr>
          <p:cNvSpPr/>
          <p:nvPr/>
        </p:nvSpPr>
        <p:spPr>
          <a:xfrm>
            <a:off x="9683429" y="2868328"/>
            <a:ext cx="321091" cy="433137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0F3DFF-C599-46E6-86A0-EA4117CB2CC6}"/>
              </a:ext>
            </a:extLst>
          </p:cNvPr>
          <p:cNvSpPr txBox="1"/>
          <p:nvPr/>
        </p:nvSpPr>
        <p:spPr>
          <a:xfrm>
            <a:off x="1816442" y="1726290"/>
            <a:ext cx="8773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functions -- not even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UPPER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and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LOWER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-- are case-sensitive</a:t>
            </a:r>
          </a:p>
          <a:p>
            <a:r>
              <a:rPr lang="en-US" sz="1400" dirty="0"/>
              <a:t>●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2400" dirty="0"/>
              <a:t> is affected by the current collation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1F94E0-E32F-4E85-9418-95B3FFA607CF}"/>
              </a:ext>
            </a:extLst>
          </p:cNvPr>
          <p:cNvSpPr txBox="1"/>
          <p:nvPr/>
        </p:nvSpPr>
        <p:spPr>
          <a:xfrm>
            <a:off x="4615857" y="5703488"/>
            <a:ext cx="1480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(upper-case)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30E279F-549A-46F0-A6E0-67F64FD3F3E8}"/>
              </a:ext>
            </a:extLst>
          </p:cNvPr>
          <p:cNvCxnSpPr/>
          <p:nvPr/>
        </p:nvCxnSpPr>
        <p:spPr>
          <a:xfrm>
            <a:off x="6554804" y="4555562"/>
            <a:ext cx="4475748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E1DDBC1-4213-4368-BF4E-816C6A4884D1}"/>
              </a:ext>
            </a:extLst>
          </p:cNvPr>
          <p:cNvSpPr txBox="1"/>
          <p:nvPr/>
        </p:nvSpPr>
        <p:spPr>
          <a:xfrm rot="16200000">
            <a:off x="5736574" y="3318650"/>
            <a:ext cx="2005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Case-</a:t>
            </a:r>
            <a:r>
              <a:rPr lang="en-US" b="1" dirty="0">
                <a:solidFill>
                  <a:srgbClr val="FF0000"/>
                </a:solidFill>
              </a:rPr>
              <a:t>in</a:t>
            </a:r>
            <a:r>
              <a:rPr lang="en-US" dirty="0">
                <a:solidFill>
                  <a:srgbClr val="FF0000"/>
                </a:solidFill>
              </a:rPr>
              <a:t>sensitive DB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48E16F-8DCA-4E1F-BA6E-318CE3FDA903}"/>
              </a:ext>
            </a:extLst>
          </p:cNvPr>
          <p:cNvSpPr txBox="1"/>
          <p:nvPr/>
        </p:nvSpPr>
        <p:spPr>
          <a:xfrm rot="16200000">
            <a:off x="5737675" y="5219816"/>
            <a:ext cx="200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Case-sensitive DB</a:t>
            </a:r>
          </a:p>
        </p:txBody>
      </p:sp>
    </p:spTree>
    <p:extLst>
      <p:ext uri="{BB962C8B-B14F-4D97-AF65-F5344CB8AC3E}">
        <p14:creationId xmlns:p14="http://schemas.microsoft.com/office/powerpoint/2010/main" val="748598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101289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What if I need to worry about case-sensitivity?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A7BA3-5B89-DCD6-B4A3-2FEBB537EB1F}"/>
              </a:ext>
            </a:extLst>
          </p:cNvPr>
          <p:cNvSpPr txBox="1"/>
          <p:nvPr/>
        </p:nvSpPr>
        <p:spPr>
          <a:xfrm>
            <a:off x="1241209" y="2252473"/>
            <a:ext cx="950543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Forcing case-sensitivity (to lower in example) on an case-insensitive column:</a:t>
            </a:r>
          </a:p>
          <a:p>
            <a:endParaRPr lang="en-US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00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CI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Latin1_General_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_AS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</a:p>
          <a:p>
            <a:endParaRPr lang="en-US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Forcing case-insensitivity on a case-sensitive column:</a:t>
            </a:r>
          </a:p>
          <a:p>
            <a:endParaRPr lang="en-US" sz="18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Latin1_General_</a:t>
            </a:r>
            <a:r>
              <a:rPr lang="en-US" dirty="0">
                <a:solidFill>
                  <a:srgbClr val="000000"/>
                </a:solidFill>
                <a:highlight>
                  <a:srgbClr val="00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CI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_AS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</a:p>
          <a:p>
            <a:endParaRPr lang="en-US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'[mM][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aAeEiIoOuU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dD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]'</a:t>
            </a:r>
          </a:p>
          <a:p>
            <a:endParaRPr lang="en-US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LOWER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endParaRPr lang="en-US" sz="18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883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9" y="698842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Range character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3BBD6C-B22B-05EA-3CDE-F924F3770359}"/>
              </a:ext>
            </a:extLst>
          </p:cNvPr>
          <p:cNvSpPr txBox="1"/>
          <p:nvPr/>
        </p:nvSpPr>
        <p:spPr>
          <a:xfrm>
            <a:off x="1816442" y="1952368"/>
            <a:ext cx="8785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shortcut to consolidate characters on its </a:t>
            </a:r>
            <a:r>
              <a:rPr lang="en-US" sz="2000" b="1" dirty="0"/>
              <a:t>immediate</a:t>
            </a:r>
            <a:r>
              <a:rPr lang="en-US" sz="2000" dirty="0"/>
              <a:t> left and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Characters must be contiguous; Lower value must be on the left.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EA81B2-1EBC-4EEA-96D2-156A8F8206D1}"/>
              </a:ext>
            </a:extLst>
          </p:cNvPr>
          <p:cNvSpPr txBox="1"/>
          <p:nvPr/>
        </p:nvSpPr>
        <p:spPr>
          <a:xfrm>
            <a:off x="998910" y="3206309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Negation character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129A9A-6D24-4ABC-8055-1E91323941F6}"/>
              </a:ext>
            </a:extLst>
          </p:cNvPr>
          <p:cNvSpPr txBox="1"/>
          <p:nvPr/>
        </p:nvSpPr>
        <p:spPr>
          <a:xfrm>
            <a:off x="1817543" y="4459835"/>
            <a:ext cx="8785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“NOT” to all characters on its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Must be the FIRST character within the containment characters to take effect</a:t>
            </a:r>
          </a:p>
        </p:txBody>
      </p:sp>
    </p:spTree>
    <p:extLst>
      <p:ext uri="{BB962C8B-B14F-4D97-AF65-F5344CB8AC3E}">
        <p14:creationId xmlns:p14="http://schemas.microsoft.com/office/powerpoint/2010/main" val="1357270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CD10F-7FBF-403B-BABD-DF479781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2B012-AB11-42C6-927F-72934F769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dirty="0"/>
              <a:t> - Range and negation</a:t>
            </a:r>
          </a:p>
        </p:txBody>
      </p:sp>
    </p:spTree>
    <p:extLst>
      <p:ext uri="{BB962C8B-B14F-4D97-AF65-F5344CB8AC3E}">
        <p14:creationId xmlns:p14="http://schemas.microsoft.com/office/powerpoint/2010/main" val="42559639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6E99E-8E53-C95A-DD85-0F2AB82BD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9208"/>
            <a:ext cx="10515600" cy="623415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ESCAPE </a:t>
            </a:r>
            <a:r>
              <a:rPr lang="en-US" sz="4400" i="1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4F1565-CD25-2E9F-D46E-6B8770C81D9F}"/>
              </a:ext>
            </a:extLst>
          </p:cNvPr>
          <p:cNvSpPr txBox="1"/>
          <p:nvPr/>
        </p:nvSpPr>
        <p:spPr>
          <a:xfrm>
            <a:off x="898437" y="2534576"/>
            <a:ext cx="50575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\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%%'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\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%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%'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%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75BB86-AFD6-54DE-46A4-4CA0AB12E482}"/>
              </a:ext>
            </a:extLst>
          </p:cNvPr>
          <p:cNvSpPr txBox="1"/>
          <p:nvPr/>
        </p:nvSpPr>
        <p:spPr>
          <a:xfrm>
            <a:off x="898437" y="3945426"/>
            <a:ext cx="5057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!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_%'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!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390E54-8483-FE3F-191E-2055214B068D}"/>
              </a:ext>
            </a:extLst>
          </p:cNvPr>
          <p:cNvSpPr txBox="1"/>
          <p:nvPr/>
        </p:nvSpPr>
        <p:spPr>
          <a:xfrm>
            <a:off x="898437" y="5197466"/>
            <a:ext cx="5197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^%'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en-US" dirty="0">
              <a:highlight>
                <a:srgbClr val="00FFFF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E2636E-3E17-8C37-07AF-3570ED20C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240" y="4987294"/>
            <a:ext cx="2614259" cy="7356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7038F3-135F-6882-6876-9E0237984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240" y="3719862"/>
            <a:ext cx="2614259" cy="7403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C8A8A7-7D25-7B7A-A012-381D59505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239" y="2424526"/>
            <a:ext cx="2614258" cy="76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35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CE3EE-7DF1-4B2A-9700-ADCBF98A6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r>
              <a:rPr lang="en-US" sz="4400" dirty="0"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4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4400" dirty="0"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4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en-US" sz="4400" dirty="0"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4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  <a:r>
              <a:rPr lang="en-US" sz="4400" dirty="0"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4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71BE24-2928-4269-9A55-3FCC7DB2039F}"/>
              </a:ext>
            </a:extLst>
          </p:cNvPr>
          <p:cNvSpPr txBox="1"/>
          <p:nvPr/>
        </p:nvSpPr>
        <p:spPr>
          <a:xfrm>
            <a:off x="914400" y="2921934"/>
            <a:ext cx="86972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LIKE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'[0-9][0-9][0-9]-[0-9][0-9][0-9]-[0-9][0-9][0-9][0-9]'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'(Valid)'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isValid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dbo.Employees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03ABA-8B6C-450D-A1A3-9045BA3BDF8F}"/>
              </a:ext>
            </a:extLst>
          </p:cNvPr>
          <p:cNvSpPr txBox="1"/>
          <p:nvPr/>
        </p:nvSpPr>
        <p:spPr>
          <a:xfrm>
            <a:off x="4211284" y="4461550"/>
            <a:ext cx="70663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'[0-9][0-9][0-9]-[0-9][0-9][0-9]-...'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'(Valid)'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isValid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dbo.Employees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367E86-59F6-4461-B798-09939DB43940}"/>
              </a:ext>
            </a:extLst>
          </p:cNvPr>
          <p:cNvSpPr txBox="1"/>
          <p:nvPr/>
        </p:nvSpPr>
        <p:spPr>
          <a:xfrm>
            <a:off x="7311837" y="5641042"/>
            <a:ext cx="235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Incorrect syntax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C53ED1-67BC-4441-9C20-30BEF0A97DBC}"/>
              </a:ext>
            </a:extLst>
          </p:cNvPr>
          <p:cNvSpPr/>
          <p:nvPr/>
        </p:nvSpPr>
        <p:spPr>
          <a:xfrm>
            <a:off x="4753484" y="5022476"/>
            <a:ext cx="1342516" cy="3361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7BD985-C39E-4FE3-893A-4456A71C81E5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6096000" y="5339817"/>
            <a:ext cx="1215837" cy="485891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5E8DF5D-D6EC-4C2A-8ED2-CCE807C9460F}"/>
              </a:ext>
            </a:extLst>
          </p:cNvPr>
          <p:cNvSpPr txBox="1"/>
          <p:nvPr/>
        </p:nvSpPr>
        <p:spPr>
          <a:xfrm>
            <a:off x="838200" y="1505330"/>
            <a:ext cx="9572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Allows conditional logic within queries, enabling different outputs based on specified conditions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0583C3-76D7-454F-801A-187E9D7934F6}"/>
              </a:ext>
            </a:extLst>
          </p:cNvPr>
          <p:cNvSpPr/>
          <p:nvPr/>
        </p:nvSpPr>
        <p:spPr>
          <a:xfrm>
            <a:off x="1228507" y="3206473"/>
            <a:ext cx="3713440" cy="33617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9529D66-CA6D-4D7B-862C-5F89E968B7B3}"/>
              </a:ext>
            </a:extLst>
          </p:cNvPr>
          <p:cNvCxnSpPr>
            <a:cxnSpLocks/>
          </p:cNvCxnSpPr>
          <p:nvPr/>
        </p:nvCxnSpPr>
        <p:spPr>
          <a:xfrm flipH="1">
            <a:off x="4941948" y="3137256"/>
            <a:ext cx="1154052" cy="217379"/>
          </a:xfrm>
          <a:prstGeom prst="line">
            <a:avLst/>
          </a:prstGeom>
          <a:ln w="412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9A75B28-BD8F-4CB2-881C-AA4951B0BD27}"/>
              </a:ext>
            </a:extLst>
          </p:cNvPr>
          <p:cNvSpPr txBox="1"/>
          <p:nvPr/>
        </p:nvSpPr>
        <p:spPr>
          <a:xfrm>
            <a:off x="6076775" y="2949241"/>
            <a:ext cx="235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Correct syntax</a:t>
            </a:r>
          </a:p>
        </p:txBody>
      </p:sp>
    </p:spTree>
    <p:extLst>
      <p:ext uri="{BB962C8B-B14F-4D97-AF65-F5344CB8AC3E}">
        <p14:creationId xmlns:p14="http://schemas.microsoft.com/office/powerpoint/2010/main" val="2952867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9C23066-7333-B294-B79B-D8C29EDBF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PATINDEX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4000" i="1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LIKE_pattern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i="1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4000" i="1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CB5967-F69F-D300-32CF-D209691F2C75}"/>
              </a:ext>
            </a:extLst>
          </p:cNvPr>
          <p:cNvSpPr txBox="1"/>
          <p:nvPr/>
        </p:nvSpPr>
        <p:spPr>
          <a:xfrm>
            <a:off x="1029902" y="2830090"/>
            <a:ext cx="60340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4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ArbitraryID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PATINDEX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'%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First_Position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Table_1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'%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NEWID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612397-0B02-23BC-F488-C5652F72A2FD}"/>
              </a:ext>
            </a:extLst>
          </p:cNvPr>
          <p:cNvSpPr txBox="1"/>
          <p:nvPr/>
        </p:nvSpPr>
        <p:spPr>
          <a:xfrm>
            <a:off x="838200" y="1505330"/>
            <a:ext cx="957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Returns the </a:t>
            </a:r>
            <a:r>
              <a:rPr lang="en-US" b="1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starting</a:t>
            </a:r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position of the first occurrence of a pattern in a specified expression, or zero if the pattern is not found, on all valid text and character data types.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56BD86-56DF-7958-FE17-6F3D5B162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377" y="2830632"/>
            <a:ext cx="3866755" cy="15691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857D48-07E2-221F-8C03-456A820032E9}"/>
              </a:ext>
            </a:extLst>
          </p:cNvPr>
          <p:cNvSpPr txBox="1"/>
          <p:nvPr/>
        </p:nvSpPr>
        <p:spPr>
          <a:xfrm>
            <a:off x="1029903" y="4923643"/>
            <a:ext cx="70456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Find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position" 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using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REVERSE()</a:t>
            </a:r>
          </a:p>
          <a:p>
            <a:r>
              <a:rPr lang="es-E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@_value </a:t>
            </a:r>
            <a:r>
              <a:rPr lang="es-ES" sz="16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s-E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20</a:t>
            </a:r>
            <a:r>
              <a:rPr lang="es-E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s-E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s-E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s-E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es-ES" sz="1600" dirty="0" err="1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s-E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defa</a:t>
            </a:r>
            <a:r>
              <a:rPr lang="es-ES" sz="1600" dirty="0" err="1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s-E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</a:t>
            </a:r>
            <a:r>
              <a:rPr lang="es-E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LEN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PATINDEX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REVERSE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'%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%'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REVERSE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Last_Position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7F5609-214E-24B9-EF4A-49138AA8D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187" y="5233258"/>
            <a:ext cx="1978394" cy="6128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DB2212F-2320-49EB-A159-FAA8EC1E832E}"/>
              </a:ext>
            </a:extLst>
          </p:cNvPr>
          <p:cNvSpPr/>
          <p:nvPr/>
        </p:nvSpPr>
        <p:spPr>
          <a:xfrm>
            <a:off x="3558924" y="670999"/>
            <a:ext cx="3664178" cy="646331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9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E3A84-91CC-2B2D-40F4-CA6CC73BD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So, like, any questions on </a:t>
            </a:r>
            <a:r>
              <a:rPr lang="en-US" sz="44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C19785-5DAF-A9D3-E97A-DF50C600CABD}"/>
              </a:ext>
            </a:extLst>
          </p:cNvPr>
          <p:cNvSpPr txBox="1"/>
          <p:nvPr/>
        </p:nvSpPr>
        <p:spPr>
          <a:xfrm>
            <a:off x="2065682" y="2101609"/>
            <a:ext cx="806063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Next up,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3600" dirty="0">
                <a:solidFill>
                  <a:srgbClr val="FF00FF"/>
                </a:solidFill>
              </a:rPr>
              <a:t> </a:t>
            </a:r>
            <a:r>
              <a:rPr lang="en-US" sz="3600" dirty="0"/>
              <a:t>functions…</a:t>
            </a:r>
          </a:p>
          <a:p>
            <a:endParaRPr lang="en-US" sz="3600" dirty="0"/>
          </a:p>
          <a:p>
            <a:r>
              <a:rPr lang="en-US" sz="2400" dirty="0"/>
              <a:t>●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REGEXP_COUNT()</a:t>
            </a:r>
          </a:p>
          <a:p>
            <a:r>
              <a:rPr lang="en-US" sz="2400" dirty="0"/>
              <a:t>●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REGEXP_LIKE()</a:t>
            </a:r>
          </a:p>
          <a:p>
            <a:r>
              <a:rPr lang="en-US" sz="2400" dirty="0"/>
              <a:t>●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REGEXP_INSTR()</a:t>
            </a:r>
          </a:p>
          <a:p>
            <a:r>
              <a:rPr lang="en-US" sz="2400" dirty="0"/>
              <a:t>●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REGEXP_REPLACE()</a:t>
            </a:r>
          </a:p>
          <a:p>
            <a:r>
              <a:rPr lang="en-US" sz="2400" dirty="0"/>
              <a:t>●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REGEXP_SUBSTR()</a:t>
            </a:r>
          </a:p>
        </p:txBody>
      </p:sp>
    </p:spTree>
    <p:extLst>
      <p:ext uri="{BB962C8B-B14F-4D97-AF65-F5344CB8AC3E}">
        <p14:creationId xmlns:p14="http://schemas.microsoft.com/office/powerpoint/2010/main" val="3706233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5B587C-C545-4080-A279-CA3F1AF4E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592" y="783614"/>
            <a:ext cx="7098816" cy="517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81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ython icon - Free download on Iconfinder">
            <a:extLst>
              <a:ext uri="{FF2B5EF4-FFF2-40B4-BE49-F238E27FC236}">
                <a16:creationId xmlns:a16="http://schemas.microsoft.com/office/drawing/2014/main" id="{6E813E8B-2130-4408-B5BA-CF1FA8601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143" y="1124910"/>
            <a:ext cx="1263056" cy="126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25B4774-A9A1-4269-97DB-50E05EFA7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835" y="1109397"/>
            <a:ext cx="1263057" cy="126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6A8174-0930-4931-A13E-9C9C1F3A06ED}"/>
              </a:ext>
            </a:extLst>
          </p:cNvPr>
          <p:cNvSpPr txBox="1"/>
          <p:nvPr/>
        </p:nvSpPr>
        <p:spPr>
          <a:xfrm>
            <a:off x="1377575" y="2750017"/>
            <a:ext cx="970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57729-143E-4A22-B996-AD2F5E1D5308}"/>
              </a:ext>
            </a:extLst>
          </p:cNvPr>
          <p:cNvSpPr txBox="1"/>
          <p:nvPr/>
        </p:nvSpPr>
        <p:spPr>
          <a:xfrm>
            <a:off x="3378543" y="2742261"/>
            <a:ext cx="119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JavaScript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50EE63-5E67-4D5B-AA69-7959AB11BB7C}"/>
              </a:ext>
            </a:extLst>
          </p:cNvPr>
          <p:cNvSpPr txBox="1"/>
          <p:nvPr/>
        </p:nvSpPr>
        <p:spPr>
          <a:xfrm>
            <a:off x="5643335" y="2745277"/>
            <a:ext cx="598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Java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51493F-C29A-4897-8D3C-DCD05FED7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4219" y="1070398"/>
            <a:ext cx="1037190" cy="1317568"/>
          </a:xfrm>
          <a:prstGeom prst="rect">
            <a:avLst/>
          </a:prstGeom>
        </p:spPr>
      </p:pic>
      <p:pic>
        <p:nvPicPr>
          <p:cNvPr id="1032" name="Picture 8" descr="Loops in C++ programming">
            <a:extLst>
              <a:ext uri="{FF2B5EF4-FFF2-40B4-BE49-F238E27FC236}">
                <a16:creationId xmlns:a16="http://schemas.microsoft.com/office/drawing/2014/main" id="{5ADBE3D4-86F4-40FB-9931-6D66F1AAE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161" y="955515"/>
            <a:ext cx="1601845" cy="160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EFA946-AC4E-4791-A4C7-EC2B9F15C1D7}"/>
              </a:ext>
            </a:extLst>
          </p:cNvPr>
          <p:cNvSpPr txBox="1"/>
          <p:nvPr/>
        </p:nvSpPr>
        <p:spPr>
          <a:xfrm>
            <a:off x="7505114" y="2745583"/>
            <a:ext cx="879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C#.NET</a:t>
            </a:r>
          </a:p>
        </p:txBody>
      </p:sp>
      <p:pic>
        <p:nvPicPr>
          <p:cNvPr id="1034" name="Picture 10" descr="Perl Programming Language Logo PNG Transparent &amp; SVG Vector - Freebie ...">
            <a:extLst>
              <a:ext uri="{FF2B5EF4-FFF2-40B4-BE49-F238E27FC236}">
                <a16:creationId xmlns:a16="http://schemas.microsoft.com/office/drawing/2014/main" id="{D4F2C8E0-2CB1-44BE-BB04-391E3B614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872" y="1124910"/>
            <a:ext cx="1178702" cy="132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B265B3-5E79-4D11-BD5C-37D5D7E874C3}"/>
              </a:ext>
            </a:extLst>
          </p:cNvPr>
          <p:cNvSpPr txBox="1"/>
          <p:nvPr/>
        </p:nvSpPr>
        <p:spPr>
          <a:xfrm>
            <a:off x="9815479" y="2745277"/>
            <a:ext cx="697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Perl</a:t>
            </a:r>
          </a:p>
        </p:txBody>
      </p:sp>
      <p:pic>
        <p:nvPicPr>
          <p:cNvPr id="1038" name="Picture 14" descr="PHP Logo - LogoDix">
            <a:extLst>
              <a:ext uri="{FF2B5EF4-FFF2-40B4-BE49-F238E27FC236}">
                <a16:creationId xmlns:a16="http://schemas.microsoft.com/office/drawing/2014/main" id="{B06F8EFF-EC57-4905-8E14-24BADF9D1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48" y="3556362"/>
            <a:ext cx="1858951" cy="185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6FE132-08E3-497C-9A29-01C94A53D143}"/>
              </a:ext>
            </a:extLst>
          </p:cNvPr>
          <p:cNvSpPr txBox="1"/>
          <p:nvPr/>
        </p:nvSpPr>
        <p:spPr>
          <a:xfrm>
            <a:off x="1475971" y="5573814"/>
            <a:ext cx="5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php</a:t>
            </a:r>
          </a:p>
        </p:txBody>
      </p:sp>
      <p:pic>
        <p:nvPicPr>
          <p:cNvPr id="1042" name="Picture 18" descr="Ruby On Rails Icon #125511 - Free Icons Library">
            <a:extLst>
              <a:ext uri="{FF2B5EF4-FFF2-40B4-BE49-F238E27FC236}">
                <a16:creationId xmlns:a16="http://schemas.microsoft.com/office/drawing/2014/main" id="{DD718D89-5C0D-484F-8BCC-637AF8CA2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113" y="3553626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6E3F9C-0716-442E-98B0-B7B16AD5631B}"/>
              </a:ext>
            </a:extLst>
          </p:cNvPr>
          <p:cNvSpPr txBox="1"/>
          <p:nvPr/>
        </p:nvSpPr>
        <p:spPr>
          <a:xfrm>
            <a:off x="3628624" y="5573814"/>
            <a:ext cx="69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Ruby</a:t>
            </a:r>
          </a:p>
        </p:txBody>
      </p:sp>
      <p:pic>
        <p:nvPicPr>
          <p:cNvPr id="1050" name="Picture 26" descr="Image result for MySQL Icon No Background">
            <a:extLst>
              <a:ext uri="{FF2B5EF4-FFF2-40B4-BE49-F238E27FC236}">
                <a16:creationId xmlns:a16="http://schemas.microsoft.com/office/drawing/2014/main" id="{AA7F36C7-6210-4D9F-8620-1DBC37D1A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776" y="3725389"/>
            <a:ext cx="1440193" cy="148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27FD92-095B-4F78-8938-3866403D1DEA}"/>
              </a:ext>
            </a:extLst>
          </p:cNvPr>
          <p:cNvSpPr txBox="1"/>
          <p:nvPr/>
        </p:nvSpPr>
        <p:spPr>
          <a:xfrm>
            <a:off x="5506833" y="5573814"/>
            <a:ext cx="871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MySQL</a:t>
            </a:r>
          </a:p>
        </p:txBody>
      </p:sp>
      <p:pic>
        <p:nvPicPr>
          <p:cNvPr id="1052" name="Picture 28" descr="PostgreSQL Logo / Software / Logonoid.com">
            <a:extLst>
              <a:ext uri="{FF2B5EF4-FFF2-40B4-BE49-F238E27FC236}">
                <a16:creationId xmlns:a16="http://schemas.microsoft.com/office/drawing/2014/main" id="{B349F7CD-47A5-4206-91BB-60BC38ACE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554" y="3496015"/>
            <a:ext cx="1631057" cy="181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2B35C3-1109-438B-8DC6-7FE21FD0730E}"/>
              </a:ext>
            </a:extLst>
          </p:cNvPr>
          <p:cNvSpPr txBox="1"/>
          <p:nvPr/>
        </p:nvSpPr>
        <p:spPr>
          <a:xfrm>
            <a:off x="7292399" y="5573814"/>
            <a:ext cx="1305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PostgreSQL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971E572-AA94-4F79-BBD3-A13C0ED9697A}"/>
              </a:ext>
            </a:extLst>
          </p:cNvPr>
          <p:cNvGrpSpPr/>
          <p:nvPr/>
        </p:nvGrpSpPr>
        <p:grpSpPr>
          <a:xfrm>
            <a:off x="9301059" y="3596629"/>
            <a:ext cx="1454139" cy="2346517"/>
            <a:chOff x="9301059" y="3596629"/>
            <a:chExt cx="1454139" cy="2346517"/>
          </a:xfrm>
        </p:grpSpPr>
        <p:pic>
          <p:nvPicPr>
            <p:cNvPr id="2054" name="Picture 6" descr="GitHub - AllISeeIsData/Sql-ex.ru: Solved exercises practising SQL on ...">
              <a:extLst>
                <a:ext uri="{FF2B5EF4-FFF2-40B4-BE49-F238E27FC236}">
                  <a16:creationId xmlns:a16="http://schemas.microsoft.com/office/drawing/2014/main" id="{5066B3B5-8BD1-484C-A6C0-3481BD2113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6872" y="3596629"/>
              <a:ext cx="1202514" cy="1588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50EC11-74F9-4246-89AA-5B2D8B1D470E}"/>
                </a:ext>
              </a:extLst>
            </p:cNvPr>
            <p:cNvSpPr txBox="1"/>
            <p:nvPr/>
          </p:nvSpPr>
          <p:spPr>
            <a:xfrm>
              <a:off x="9301059" y="5573814"/>
              <a:ext cx="1454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Azure SQL DB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886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B4CAD4-DC55-4ED2-8FD8-F4800E6DD56C}"/>
              </a:ext>
            </a:extLst>
          </p:cNvPr>
          <p:cNvSpPr txBox="1"/>
          <p:nvPr/>
        </p:nvSpPr>
        <p:spPr>
          <a:xfrm>
            <a:off x="2971253" y="5091404"/>
            <a:ext cx="7054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 </a:t>
            </a:r>
            <a:r>
              <a:rPr lang="en-US" sz="480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</a:t>
            </a:r>
            <a:r>
              <a:rPr lang="en-US" sz="4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</a:t>
            </a:r>
            <a:endParaRPr lang="en-US" sz="4800" dirty="0">
              <a:solidFill>
                <a:srgbClr val="FF00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A5F7-3FF7-4649-AA95-F14FFC825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888" y="1351097"/>
            <a:ext cx="8764223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85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551047-49EC-381A-7A56-25A92F7F8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656" y="3429000"/>
            <a:ext cx="5189373" cy="3220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4E7583-3F35-5914-E469-2F1802BB8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87" y="4135353"/>
            <a:ext cx="3541615" cy="22579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C193D2-A19A-3792-821E-833187CEE597}"/>
              </a:ext>
            </a:extLst>
          </p:cNvPr>
          <p:cNvSpPr txBox="1"/>
          <p:nvPr/>
        </p:nvSpPr>
        <p:spPr>
          <a:xfrm>
            <a:off x="750906" y="3766021"/>
            <a:ext cx="364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Email </a:t>
            </a:r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1800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'%</a:t>
            </a:r>
            <a:r>
              <a:rPr lang="en-US" sz="180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</a:t>
            </a:r>
            <a:r>
              <a:rPr lang="en-US" sz="1800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%</a:t>
            </a:r>
            <a:r>
              <a:rPr lang="en-US" sz="180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%'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686A0A-E766-9F3C-89FB-F36F85448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88603">
            <a:off x="7297333" y="3630980"/>
            <a:ext cx="734142" cy="6843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FCDDBA-2AF9-5963-EFD9-12D2912A813F}"/>
              </a:ext>
            </a:extLst>
          </p:cNvPr>
          <p:cNvSpPr txBox="1"/>
          <p:nvPr/>
        </p:nvSpPr>
        <p:spPr>
          <a:xfrm>
            <a:off x="3928033" y="2601311"/>
            <a:ext cx="82639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</a:p>
          <a:p>
            <a:r>
              <a:rPr lang="en-US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Email</a:t>
            </a:r>
            <a:r>
              <a:rPr lang="en-US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'^[A-Za-z0-9._%+-]+</a:t>
            </a:r>
            <a:r>
              <a:rPr lang="en-US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</a:t>
            </a:r>
            <a:r>
              <a:rPr lang="en-US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[A-Za-z0-9.-]+</a:t>
            </a:r>
            <a:r>
              <a:rPr lang="en-US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\.</a:t>
            </a:r>
            <a:r>
              <a:rPr lang="en-US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[A-Za-z]{2,}$'</a:t>
            </a:r>
            <a:r>
              <a:rPr lang="en-US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C4D8231-2FE7-2462-2DC9-95EB39FB3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6861"/>
            <a:ext cx="10515600" cy="594329"/>
          </a:xfrm>
        </p:spPr>
        <p:txBody>
          <a:bodyPr>
            <a:normAutofit/>
          </a:bodyPr>
          <a:lstStyle/>
          <a:p>
            <a:r>
              <a:rPr lang="en-US" dirty="0"/>
              <a:t>Do I have a compelling reason to switch to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4B58CB-FDCA-8555-3B3A-4847A15E1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Should I switch to </a:t>
            </a:r>
            <a:r>
              <a:rPr lang="en-US" dirty="0" err="1">
                <a:latin typeface="+mn-lt"/>
              </a:rPr>
              <a:t>RegEx</a:t>
            </a:r>
            <a:r>
              <a:rPr lang="en-US" dirty="0">
                <a:latin typeface="+mn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8695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775FF-7AF4-4ED7-A2DA-65BA054D4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Should I switch to </a:t>
            </a:r>
            <a:r>
              <a:rPr lang="en-US" dirty="0" err="1">
                <a:latin typeface="+mn-lt"/>
              </a:rPr>
              <a:t>RegEx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D8780-6F14-43E1-A622-66B205D99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I have time to learn this complex scripting language?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A76CE-969D-4860-A4EB-4D77CE9A739F}"/>
              </a:ext>
            </a:extLst>
          </p:cNvPr>
          <p:cNvSpPr txBox="1"/>
          <p:nvPr/>
        </p:nvSpPr>
        <p:spPr>
          <a:xfrm>
            <a:off x="1065703" y="2328760"/>
            <a:ext cx="4157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Each time I return to it?</a:t>
            </a:r>
          </a:p>
        </p:txBody>
      </p:sp>
    </p:spTree>
    <p:extLst>
      <p:ext uri="{BB962C8B-B14F-4D97-AF65-F5344CB8AC3E}">
        <p14:creationId xmlns:p14="http://schemas.microsoft.com/office/powerpoint/2010/main" val="213456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7570B-690F-E3B1-886C-96BA3A41A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Should I switch to </a:t>
            </a:r>
            <a:r>
              <a:rPr lang="en-US" dirty="0" err="1">
                <a:latin typeface="+mn-lt"/>
              </a:rPr>
              <a:t>RegEx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C15A-8E84-66A1-B3BA-F6451DA46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 I understand </a:t>
            </a:r>
            <a:r>
              <a:rPr lang="en-US" dirty="0" err="1"/>
              <a:t>RegEx</a:t>
            </a:r>
            <a:r>
              <a:rPr lang="en-US" dirty="0"/>
              <a:t> well enough to write in it?</a:t>
            </a:r>
          </a:p>
          <a:p>
            <a:r>
              <a:rPr lang="en-US" dirty="0"/>
              <a:t>Do I understand all the business rules well enough to                          (re-)write them in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193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309E7-87C4-1F24-9956-C6FE1BEA2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1E83D-0226-7A2A-1DCB-1ABBB178B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Should I switch to </a:t>
            </a:r>
            <a:r>
              <a:rPr lang="en-US" dirty="0" err="1">
                <a:latin typeface="+mn-lt"/>
              </a:rPr>
              <a:t>RegEx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07D6A-D092-CAB8-EC06-8048ECA05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31448"/>
          </a:xfrm>
        </p:spPr>
        <p:txBody>
          <a:bodyPr>
            <a:normAutofit/>
          </a:bodyPr>
          <a:lstStyle/>
          <a:p>
            <a:r>
              <a:rPr lang="en-US" dirty="0"/>
              <a:t>Which of my teammates can troubleshoot </a:t>
            </a:r>
            <a:r>
              <a:rPr lang="en-US" dirty="0" err="1"/>
              <a:t>RegEx</a:t>
            </a:r>
            <a:r>
              <a:rPr lang="en-US" dirty="0"/>
              <a:t> if I write it?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CE5FD2-A45A-CB98-8FCA-50201A107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566" y="3140765"/>
            <a:ext cx="5033842" cy="2855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9225E0-1C73-52EF-C971-89DC3F543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40765"/>
            <a:ext cx="5244960" cy="28550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C57559-9E31-641E-BDF0-CDCA8353663C}"/>
              </a:ext>
            </a:extLst>
          </p:cNvPr>
          <p:cNvSpPr txBox="1"/>
          <p:nvPr/>
        </p:nvSpPr>
        <p:spPr>
          <a:xfrm>
            <a:off x="9412357" y="6082889"/>
            <a:ext cx="1960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Office Space</a:t>
            </a:r>
            <a:r>
              <a:rPr lang="en-US" dirty="0"/>
              <a:t>, 1999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B153DC-BCE5-E951-8299-EFD4F129C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636" y="5221563"/>
            <a:ext cx="15906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204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55115-BC14-E2C8-BCBB-F153748CB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7BE6A-37F5-34AA-BEDE-8AD8EFB16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Should I switch to </a:t>
            </a:r>
            <a:r>
              <a:rPr lang="en-US" dirty="0" err="1">
                <a:latin typeface="+mn-lt"/>
              </a:rPr>
              <a:t>RegEx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279D7-1880-DD25-F801-F5E4167FD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9888"/>
          </a:xfrm>
        </p:spPr>
        <p:txBody>
          <a:bodyPr>
            <a:normAutofit fontScale="92500"/>
          </a:bodyPr>
          <a:lstStyle/>
          <a:p>
            <a:r>
              <a:rPr lang="en-US" dirty="0"/>
              <a:t>Can I steal a </a:t>
            </a:r>
            <a:r>
              <a:rPr lang="en-US" dirty="0" err="1"/>
              <a:t>RegEx</a:t>
            </a:r>
            <a:r>
              <a:rPr lang="en-US" dirty="0"/>
              <a:t> pattern from the Internet (search or Generative AI)?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8CADA2-C05D-4255-ACE2-0CDCE4605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06" y="2617000"/>
            <a:ext cx="8352188" cy="352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8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55115-BC14-E2C8-BCBB-F153748CB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7BE6A-37F5-34AA-BEDE-8AD8EFB16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Should I switch to </a:t>
            </a:r>
            <a:r>
              <a:rPr lang="en-US" dirty="0" err="1">
                <a:latin typeface="+mn-lt"/>
              </a:rPr>
              <a:t>RegEx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279D7-1880-DD25-F801-F5E4167FD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9888"/>
          </a:xfrm>
        </p:spPr>
        <p:txBody>
          <a:bodyPr>
            <a:normAutofit fontScale="92500"/>
          </a:bodyPr>
          <a:lstStyle/>
          <a:p>
            <a:r>
              <a:rPr lang="en-US" dirty="0"/>
              <a:t>Can I steal a </a:t>
            </a:r>
            <a:r>
              <a:rPr lang="en-US" dirty="0" err="1"/>
              <a:t>RegEx</a:t>
            </a:r>
            <a:r>
              <a:rPr lang="en-US" dirty="0"/>
              <a:t> pattern from the Internet (search or Generative AI)?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47705B-11E4-79D0-00EA-22B52A9D8EBF}"/>
              </a:ext>
            </a:extLst>
          </p:cNvPr>
          <p:cNvSpPr txBox="1"/>
          <p:nvPr/>
        </p:nvSpPr>
        <p:spPr>
          <a:xfrm>
            <a:off x="1600201" y="3429000"/>
            <a:ext cx="6937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^\S+@\S+\.\S+$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2A26AD-3FA8-F81D-CE56-4CE97A90016E}"/>
              </a:ext>
            </a:extLst>
          </p:cNvPr>
          <p:cNvSpPr txBox="1"/>
          <p:nvPr/>
        </p:nvSpPr>
        <p:spPr>
          <a:xfrm>
            <a:off x="1232453" y="2754175"/>
            <a:ext cx="7036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Regular Expression pattern for email address: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C48DF6-1355-D0D9-EDD8-349EB3C7E479}"/>
              </a:ext>
            </a:extLst>
          </p:cNvPr>
          <p:cNvSpPr txBox="1"/>
          <p:nvPr/>
        </p:nvSpPr>
        <p:spPr>
          <a:xfrm>
            <a:off x="1600201" y="4180457"/>
            <a:ext cx="9104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^[a-zA-Z0-9_.+-]+@[a-zA-Z0-9-]+\.[a-zA-Z0-9-.]+$</a:t>
            </a:r>
          </a:p>
          <a:p>
            <a:endParaRPr lang="en-US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^\w+([-+.']\w+)*@\w+([-.]\w+)*\.\w+([-.]\w+)*$</a:t>
            </a:r>
          </a:p>
        </p:txBody>
      </p:sp>
    </p:spTree>
    <p:extLst>
      <p:ext uri="{BB962C8B-B14F-4D97-AF65-F5344CB8AC3E}">
        <p14:creationId xmlns:p14="http://schemas.microsoft.com/office/powerpoint/2010/main" val="408665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F0B5-8982-7B68-2223-209E07058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281"/>
          </a:xfrm>
        </p:spPr>
        <p:txBody>
          <a:bodyPr>
            <a:normAutofit/>
          </a:bodyPr>
          <a:lstStyle/>
          <a:p>
            <a:r>
              <a:rPr lang="en-US" sz="3200" b="1" i="0" dirty="0">
                <a:solidFill>
                  <a:srgbClr val="000000"/>
                </a:solidFill>
                <a:effectLst/>
              </a:rPr>
              <a:t>Mail::RFC822::Address: </a:t>
            </a:r>
            <a:r>
              <a:rPr lang="en-US" sz="3200" b="1" i="0" dirty="0" err="1">
                <a:solidFill>
                  <a:srgbClr val="000000"/>
                </a:solidFill>
                <a:effectLst/>
              </a:rPr>
              <a:t>RegExp</a:t>
            </a:r>
            <a:r>
              <a:rPr lang="en-US" sz="3200" b="1" i="0" dirty="0">
                <a:solidFill>
                  <a:srgbClr val="000000"/>
                </a:solidFill>
                <a:effectLst/>
              </a:rPr>
              <a:t>-based address validation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9FD78-1198-C93A-71E8-D637B93AD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3374"/>
            <a:ext cx="10515600" cy="51985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850" kern="100" dirty="0"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(?:(?:\r\n)?[ \t])*(?:(?:(?:[^()&lt;&gt;@,;:\\".\[\]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\t])*))*|(?:[^()&lt;&gt;@,;:\\".\[\] \000-\031]+(?:(?:(?:\r\n)?[ \t])+|\Z|(?=[\["()&lt;&gt;@,;:\\".\[\]]))|"(?:[^\"\r\\]|\\.|(?:(?:\r\n)?[ \t]))*"(?:(?:\r\n)?[ \t])*)*\&lt;(?:(?:\r\n)?[ \t])*(?:@(?:[^()&lt;&gt;@,;:\\".\[\]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\t])*))*(?:,@(?:(?:\r\n)?[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\t])*))*)*:(?:(?:\r\n)?[ \t])*)?(?:[^()&lt;&gt;@,;:\\".\[\]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\t])*))*\&gt;(?:(?:\r\n)?[ \t])*)|(?:[^()&lt;&gt;@,;:\\".\[\] \000-\031]+(?:(?:(?:\r\n)?[ \t])+|\Z|(?=[\["()&lt;&gt;@,;:\\".\[\]]))|"(?:[^\"\r\\]|\\.|(?:(?:\r\n)?[ \t]))*"(?:(?:\r\n)?[ \t])*)*:(?:(?:\r\n)?[ \t])*(?:(?:(?:[^()&lt;&gt;@,;:\\".\[\]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\t])*))*|(?:[^()&lt;&gt;@,;:\\".\[\] \000-\031]+(?:(?:(?:\r\n)?[ \t])+|\Z|(?=[\["()&lt;&gt;@,;:\\".\[\]]))|"(?:[^\"\r\\]|\\.|(?:(?:\r\n)?[ \t]))*"(?:(?:\r\n)?[ \t])*)*\&lt;(?:(?:\r\n)?[ \t])*(?:@(?:[^()&lt;&gt;@,;:\\".\[\]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\t])*))*(?:,@(?:(?:\r\n)?[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\t])*))*)*:(?:(?:\r\n)?[ \t])*)?(?:[^()&lt;&gt;@,;:\\".\[\]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\t])*))*\&gt;(?:(?:\r\n)?[ \t])*)(?:,\s*(?:(?:[^()&lt;&gt;@,;:\\".\[\]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\t])*))*|(?:[^()&lt;&gt;@,;:\\".\[\] \000-\031]+(?:(?:(?:\r\n)?[ \t])+|\Z|(?=[\["()&lt;&gt;@,;:\\".\[\]]))|"(?:[^\"\r\\]|\\.|(?:(?:\r\n)?[ \t]))*"(?:(?:\r\n)?[ \t])*)*\&lt;(?:(?:\r\n)?[ \t])*(?:@(?:[^()&lt;&gt;@,;:\\".\[\]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\t])*))*(?:,@(?:(?:\r\n)?[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\t])*))*)*:(?:(?:\r\n)?[ \t])*)?(?:[^()&lt;&gt;@,;:\\".\[\]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\t])*))*\&gt;(?:(?:\r\n)?[ \t])*))*)?;\s*)</a:t>
            </a:r>
          </a:p>
          <a:p>
            <a:pPr marL="0" indent="0">
              <a:buNone/>
            </a:pPr>
            <a:endParaRPr lang="en-US" sz="85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F74E2E-AFA9-D774-DE03-6C33D1292229}"/>
              </a:ext>
            </a:extLst>
          </p:cNvPr>
          <p:cNvSpPr txBox="1"/>
          <p:nvPr/>
        </p:nvSpPr>
        <p:spPr>
          <a:xfrm>
            <a:off x="6379143" y="6311900"/>
            <a:ext cx="5469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https://pdw.ex-parrot.com/Mail-RFC822-Address.html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9745CC-95B7-471D-2256-7974BA0B9834}"/>
              </a:ext>
            </a:extLst>
          </p:cNvPr>
          <p:cNvSpPr txBox="1"/>
          <p:nvPr/>
        </p:nvSpPr>
        <p:spPr>
          <a:xfrm>
            <a:off x="4038600" y="3120886"/>
            <a:ext cx="4071730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400" dirty="0"/>
              <a:t> </a:t>
            </a:r>
            <a:r>
              <a:rPr lang="en-US" sz="4400" dirty="0">
                <a:solidFill>
                  <a:srgbClr val="FF0000"/>
                </a:solidFill>
              </a:rPr>
              <a:t>6342 characters</a:t>
            </a:r>
          </a:p>
        </p:txBody>
      </p:sp>
    </p:spTree>
    <p:extLst>
      <p:ext uri="{BB962C8B-B14F-4D97-AF65-F5344CB8AC3E}">
        <p14:creationId xmlns:p14="http://schemas.microsoft.com/office/powerpoint/2010/main" val="388003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C6298-C05B-EE71-B732-A27BEC0B2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38C3C-2BB1-9384-8DE1-F1D6DAA6A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Should I switch to </a:t>
            </a:r>
            <a:r>
              <a:rPr lang="en-US" dirty="0" err="1">
                <a:latin typeface="+mn-lt"/>
              </a:rPr>
              <a:t>RegEx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9F4CA-2807-2661-330B-8630CCBD2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86540"/>
          </a:xfrm>
        </p:spPr>
        <p:txBody>
          <a:bodyPr>
            <a:normAutofit fontScale="92500"/>
          </a:bodyPr>
          <a:lstStyle/>
          <a:p>
            <a:r>
              <a:rPr lang="en-US" dirty="0"/>
              <a:t>Can I steal a </a:t>
            </a:r>
            <a:r>
              <a:rPr lang="en-US" dirty="0" err="1"/>
              <a:t>RegEx</a:t>
            </a:r>
            <a:r>
              <a:rPr lang="en-US" dirty="0"/>
              <a:t> pattern from the Internet (search or Generative AI)?</a:t>
            </a:r>
          </a:p>
          <a:p>
            <a:r>
              <a:rPr lang="en-US" dirty="0">
                <a:highlight>
                  <a:srgbClr val="FFFF00"/>
                </a:highlight>
              </a:rPr>
              <a:t>(Does the Internet agree on a pattern?)</a:t>
            </a:r>
          </a:p>
        </p:txBody>
      </p:sp>
    </p:spTree>
    <p:extLst>
      <p:ext uri="{BB962C8B-B14F-4D97-AF65-F5344CB8AC3E}">
        <p14:creationId xmlns:p14="http://schemas.microsoft.com/office/powerpoint/2010/main" val="22180248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FF624-1663-4DEC-8C0B-4C51241FB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Additional points?</a:t>
            </a:r>
          </a:p>
        </p:txBody>
      </p:sp>
    </p:spTree>
    <p:extLst>
      <p:ext uri="{BB962C8B-B14F-4D97-AF65-F5344CB8AC3E}">
        <p14:creationId xmlns:p14="http://schemas.microsoft.com/office/powerpoint/2010/main" val="8589194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2742-9C51-2CA9-D5FE-764931B9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and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52E-56C2-0162-5B8B-EF5CC41EE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default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2400" dirty="0">
                <a:latin typeface="Aptos Narrow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cs typeface="Arial" panose="020B0604020202020204" pitchFamily="34" charset="0"/>
              </a:rPr>
              <a:t>search matches the sensitivity of the database collation</a:t>
            </a:r>
          </a:p>
          <a:p>
            <a:pPr lvl="1"/>
            <a:r>
              <a:rPr lang="en-US" sz="2000" dirty="0">
                <a:cs typeface="Arial" panose="020B0604020202020204" pitchFamily="34" charset="0"/>
              </a:rPr>
              <a:t>(We discussed this earlier)</a:t>
            </a:r>
          </a:p>
          <a:p>
            <a:pPr lvl="1"/>
            <a:endParaRPr lang="en-US" sz="2000" dirty="0">
              <a:cs typeface="Arial" panose="020B0604020202020204" pitchFamily="34" charset="0"/>
            </a:endParaRPr>
          </a:p>
          <a:p>
            <a:pPr lvl="1"/>
            <a:endParaRPr lang="en-US" sz="2000" dirty="0">
              <a:cs typeface="Arial" panose="020B0604020202020204" pitchFamily="34" charset="0"/>
            </a:endParaRPr>
          </a:p>
          <a:p>
            <a:r>
              <a:rPr lang="en-US" sz="2400" dirty="0"/>
              <a:t>A default </a:t>
            </a:r>
            <a:r>
              <a:rPr lang="en-US" sz="24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2400" dirty="0"/>
              <a:t>  search is case-</a:t>
            </a:r>
            <a:r>
              <a:rPr lang="en-US" sz="2400" b="1" dirty="0"/>
              <a:t>sensitive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   irrespective of database collation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CAE08E-7CC2-49D7-68AE-93CD94B0D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556243" y="3211913"/>
            <a:ext cx="3048853" cy="252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85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363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2742-9C51-2CA9-D5FE-764931B9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and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52E-56C2-0162-5B8B-EF5CC41EE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pattern provided to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2400" dirty="0"/>
              <a:t> implies beginning, middle, end, and length based on the characters given to 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929E0-F4AF-0D1A-4B96-5C771B8E83DD}"/>
              </a:ext>
            </a:extLst>
          </p:cNvPr>
          <p:cNvSpPr txBox="1"/>
          <p:nvPr/>
        </p:nvSpPr>
        <p:spPr>
          <a:xfrm>
            <a:off x="1087735" y="3761773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ADA1B93-0098-9841-F47D-32A7BE517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499315"/>
              </p:ext>
            </p:extLst>
          </p:nvPr>
        </p:nvGraphicFramePr>
        <p:xfrm>
          <a:off x="6813047" y="3417113"/>
          <a:ext cx="736600" cy="18764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6600">
                  <a:extLst>
                    <a:ext uri="{9D8B030D-6E8A-4147-A177-3AD203B41FA5}">
                      <a16:colId xmlns:a16="http://schemas.microsoft.com/office/drawing/2014/main" val="1855445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mad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444994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med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53943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mid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693981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mod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948979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mud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0431752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35CB1E0-AB31-4231-8F32-18B4D40CD0D2}"/>
              </a:ext>
            </a:extLst>
          </p:cNvPr>
          <p:cNvSpPr txBox="1"/>
          <p:nvPr/>
        </p:nvSpPr>
        <p:spPr>
          <a:xfrm>
            <a:off x="2905466" y="4695403"/>
            <a:ext cx="319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Implied start            Implied end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2958AC-BEE5-4C54-BD3B-127EF555F972}"/>
              </a:ext>
            </a:extLst>
          </p:cNvPr>
          <p:cNvCxnSpPr/>
          <p:nvPr/>
        </p:nvCxnSpPr>
        <p:spPr>
          <a:xfrm flipH="1">
            <a:off x="3657600" y="4131105"/>
            <a:ext cx="138147" cy="56429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7C4E7F-03FC-4759-838E-30BB8A832483}"/>
              </a:ext>
            </a:extLst>
          </p:cNvPr>
          <p:cNvCxnSpPr>
            <a:cxnSpLocks/>
          </p:cNvCxnSpPr>
          <p:nvPr/>
        </p:nvCxnSpPr>
        <p:spPr>
          <a:xfrm>
            <a:off x="5060611" y="4106433"/>
            <a:ext cx="125123" cy="58897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4488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2742-9C51-2CA9-D5FE-764931B9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and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52E-56C2-0162-5B8B-EF5CC41EE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pattern provided to </a:t>
            </a:r>
            <a:r>
              <a:rPr lang="en-US" sz="24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2400" dirty="0"/>
              <a:t> is allowed to appear anywhere in the string to match. Additional directives are applied to specify beginning and end of string.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929E0-F4AF-0D1A-4B96-5C771B8E83DD}"/>
              </a:ext>
            </a:extLst>
          </p:cNvPr>
          <p:cNvSpPr txBox="1"/>
          <p:nvPr/>
        </p:nvSpPr>
        <p:spPr>
          <a:xfrm>
            <a:off x="1087735" y="3254536"/>
            <a:ext cx="62467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1.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2.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3.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$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523853-18D8-528F-6298-05035D425FDC}"/>
              </a:ext>
            </a:extLst>
          </p:cNvPr>
          <p:cNvGrpSpPr/>
          <p:nvPr/>
        </p:nvGrpSpPr>
        <p:grpSpPr>
          <a:xfrm>
            <a:off x="8040759" y="3062835"/>
            <a:ext cx="3078047" cy="2802857"/>
            <a:chOff x="8237251" y="2913748"/>
            <a:chExt cx="3078047" cy="2802857"/>
          </a:xfrm>
        </p:grpSpPr>
        <p:pic>
          <p:nvPicPr>
            <p:cNvPr id="6" name="Picture 4" descr="Dictionary Icon | Yosemite Flat Iconset | dtafalonso">
              <a:extLst>
                <a:ext uri="{FF2B5EF4-FFF2-40B4-BE49-F238E27FC236}">
                  <a16:creationId xmlns:a16="http://schemas.microsoft.com/office/drawing/2014/main" id="{51E6D954-6599-0727-0F1B-764AADEBD2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2441" y="2913748"/>
              <a:ext cx="2802857" cy="2802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0FC773-1DA7-5E77-3A51-ADF758B3209A}"/>
                </a:ext>
              </a:extLst>
            </p:cNvPr>
            <p:cNvSpPr txBox="1"/>
            <p:nvPr/>
          </p:nvSpPr>
          <p:spPr>
            <a:xfrm>
              <a:off x="8237251" y="3716662"/>
              <a:ext cx="7366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/>
                <a:t>+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D9B1E2-48CC-3BD3-7F85-5BF339129A49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4894147" y="4173979"/>
            <a:ext cx="328864" cy="1113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51CDD31-77E3-7B1C-B271-4B9070B3D937}"/>
              </a:ext>
            </a:extLst>
          </p:cNvPr>
          <p:cNvSpPr txBox="1"/>
          <p:nvPr/>
        </p:nvSpPr>
        <p:spPr>
          <a:xfrm>
            <a:off x="3692294" y="5287162"/>
            <a:ext cx="2403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(Start-of-text character)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0BCF0F-2560-4D95-4912-3F7B65721DC3}"/>
              </a:ext>
            </a:extLst>
          </p:cNvPr>
          <p:cNvCxnSpPr>
            <a:cxnSpLocks/>
          </p:cNvCxnSpPr>
          <p:nvPr/>
        </p:nvCxnSpPr>
        <p:spPr>
          <a:xfrm flipH="1" flipV="1">
            <a:off x="6534049" y="4753010"/>
            <a:ext cx="195672" cy="996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8EA23BF-56E6-721A-6516-3152212AF72B}"/>
              </a:ext>
            </a:extLst>
          </p:cNvPr>
          <p:cNvSpPr txBox="1"/>
          <p:nvPr/>
        </p:nvSpPr>
        <p:spPr>
          <a:xfrm>
            <a:off x="5527868" y="5787046"/>
            <a:ext cx="2403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(End-of-text character)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FC5B8C-6DC2-45A6-B210-5C302A8BDACB}"/>
              </a:ext>
            </a:extLst>
          </p:cNvPr>
          <p:cNvSpPr/>
          <p:nvPr/>
        </p:nvSpPr>
        <p:spPr>
          <a:xfrm>
            <a:off x="838200" y="2952605"/>
            <a:ext cx="662533" cy="2087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25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B5E8A-F10B-9D58-2E15-EF35B1E3F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5DBB5-3ABF-EC0F-ACFF-3BDE049C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Key Differences between</a:t>
            </a:r>
            <a:r>
              <a:rPr lang="en-US" sz="3600" b="1" i="0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and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3B2D2-A5E0-3427-BF4D-3C32862CB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pattern provided to </a:t>
            </a:r>
            <a:r>
              <a:rPr lang="en-US" sz="24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2400" dirty="0"/>
              <a:t> is allowed to appear anywhere in the string to match. Additional directives are applied to specify beginning and end of string.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B550E7-48BA-950C-47D8-7D8711C375A9}"/>
              </a:ext>
            </a:extLst>
          </p:cNvPr>
          <p:cNvSpPr txBox="1"/>
          <p:nvPr/>
        </p:nvSpPr>
        <p:spPr>
          <a:xfrm>
            <a:off x="1087735" y="3254536"/>
            <a:ext cx="62467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1.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2.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3.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$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8ED1309-02C0-9E3E-5745-DD3751B8D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000772"/>
              </p:ext>
            </p:extLst>
          </p:nvPr>
        </p:nvGraphicFramePr>
        <p:xfrm>
          <a:off x="7256908" y="2881939"/>
          <a:ext cx="4174435" cy="3295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692">
                  <a:extLst>
                    <a:ext uri="{9D8B030D-6E8A-4147-A177-3AD203B41FA5}">
                      <a16:colId xmlns:a16="http://schemas.microsoft.com/office/drawing/2014/main" val="1554108035"/>
                    </a:ext>
                  </a:extLst>
                </a:gridCol>
                <a:gridCol w="1375766">
                  <a:extLst>
                    <a:ext uri="{9D8B030D-6E8A-4147-A177-3AD203B41FA5}">
                      <a16:colId xmlns:a16="http://schemas.microsoft.com/office/drawing/2014/main" val="747314378"/>
                    </a:ext>
                  </a:extLst>
                </a:gridCol>
                <a:gridCol w="1390977">
                  <a:extLst>
                    <a:ext uri="{9D8B030D-6E8A-4147-A177-3AD203B41FA5}">
                      <a16:colId xmlns:a16="http://schemas.microsoft.com/office/drawing/2014/main" val="2197845762"/>
                    </a:ext>
                  </a:extLst>
                </a:gridCol>
              </a:tblGrid>
              <a:tr h="361141">
                <a:tc>
                  <a:txBody>
                    <a:bodyPr/>
                    <a:lstStyle/>
                    <a:p>
                      <a:r>
                        <a:rPr lang="en-US" dirty="0"/>
                        <a:t>Clause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Clause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Clause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686088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m[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aeiou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]d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^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m[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aeiou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]d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m[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aeiou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]d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$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836213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492247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maddening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maddening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maddening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136413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87770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309637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629976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836722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nomad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nomad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nomad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452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38300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The similarities…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786301"/>
              </p:ext>
            </p:extLst>
          </p:nvPr>
        </p:nvGraphicFramePr>
        <p:xfrm>
          <a:off x="1483361" y="2186375"/>
          <a:ext cx="8127999" cy="1996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character from a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032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character not in the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[^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[^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50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character in the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[a-g]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[a-g]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860683"/>
                  </a:ext>
                </a:extLst>
              </a:tr>
              <a:tr h="411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numeric in the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[1-4]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[1-4]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33451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Some transcribed syntax for characters…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601912"/>
              </p:ext>
            </p:extLst>
          </p:nvPr>
        </p:nvGraphicFramePr>
        <p:xfrm>
          <a:off x="1483361" y="2186375"/>
          <a:ext cx="8127999" cy="3184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411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Exactly 1 character (ignoring \n)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.{1}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97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0+ characters (ignoring \n)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.*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862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.{0,}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307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1+ characters (ignoring \n)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.+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12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.{1,}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899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Escaping a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'!_'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0000FF"/>
                          </a:solidFill>
                          <a:highlight>
                            <a:srgbClr val="FFFF00"/>
                          </a:highlight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ESCAPE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'!'</a:t>
                      </a:r>
                      <a:endParaRPr lang="en-US" sz="1400" b="1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\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</a:t>
                      </a:r>
                      <a:endParaRPr lang="en-US" sz="24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80384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474B6023-FEA6-4041-B24E-44B7B6DBC423}"/>
              </a:ext>
            </a:extLst>
          </p:cNvPr>
          <p:cNvGrpSpPr/>
          <p:nvPr/>
        </p:nvGrpSpPr>
        <p:grpSpPr>
          <a:xfrm>
            <a:off x="7611227" y="2654404"/>
            <a:ext cx="2859002" cy="2301014"/>
            <a:chOff x="7611227" y="2654404"/>
            <a:chExt cx="2859002" cy="230101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80A383B-4CA5-4A8A-A423-A5E8EFA62227}"/>
                </a:ext>
              </a:extLst>
            </p:cNvPr>
            <p:cNvSpPr/>
            <p:nvPr/>
          </p:nvSpPr>
          <p:spPr>
            <a:xfrm>
              <a:off x="7611228" y="3006337"/>
              <a:ext cx="611793" cy="361813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7DBB15-040E-43B7-A9A5-B5BF9A2DB7D5}"/>
                </a:ext>
              </a:extLst>
            </p:cNvPr>
            <p:cNvSpPr/>
            <p:nvPr/>
          </p:nvSpPr>
          <p:spPr>
            <a:xfrm>
              <a:off x="7611227" y="3816047"/>
              <a:ext cx="611793" cy="361813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9808090-2B16-4296-BEC2-72AE89D4E348}"/>
                </a:ext>
              </a:extLst>
            </p:cNvPr>
            <p:cNvSpPr/>
            <p:nvPr/>
          </p:nvSpPr>
          <p:spPr>
            <a:xfrm>
              <a:off x="7611227" y="4593605"/>
              <a:ext cx="611793" cy="361813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6640746-FF36-421B-90E3-363D386AF413}"/>
                </a:ext>
              </a:extLst>
            </p:cNvPr>
            <p:cNvSpPr txBox="1"/>
            <p:nvPr/>
          </p:nvSpPr>
          <p:spPr>
            <a:xfrm>
              <a:off x="8571627" y="2654404"/>
              <a:ext cx="1898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“Quantifiers”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7E8FCE8-0E9C-4311-A186-01040BEB9E96}"/>
                </a:ext>
              </a:extLst>
            </p:cNvPr>
            <p:cNvCxnSpPr>
              <a:stCxn id="3" idx="3"/>
            </p:cNvCxnSpPr>
            <p:nvPr/>
          </p:nvCxnSpPr>
          <p:spPr>
            <a:xfrm flipV="1">
              <a:off x="8223021" y="3006337"/>
              <a:ext cx="425388" cy="180907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96872A6-D5C1-4C1F-A371-58FBBC7D334D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8223020" y="3006337"/>
              <a:ext cx="425389" cy="990617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C7A193-7789-422A-AA61-55FA70CC9537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8223020" y="3041953"/>
              <a:ext cx="405275" cy="1732559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006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Some transcribed syntax for </a:t>
            </a:r>
            <a:r>
              <a:rPr lang="en-US" dirty="0" err="1">
                <a:latin typeface="+mn-lt"/>
              </a:rPr>
              <a:t>numerics</a:t>
            </a:r>
            <a:r>
              <a:rPr lang="en-US" dirty="0">
                <a:latin typeface="+mn-lt"/>
              </a:rPr>
              <a:t>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703465"/>
              </p:ext>
            </p:extLst>
          </p:nvPr>
        </p:nvGraphicFramePr>
        <p:xfrm>
          <a:off x="1493208" y="1654051"/>
          <a:ext cx="8127999" cy="47697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411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Exactly 1 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97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\d{1}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291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0+ </a:t>
                      </a:r>
                      <a:r>
                        <a:rPr lang="en-US" sz="2000" dirty="0" err="1"/>
                        <a:t>numerics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[0-9]*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876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[0-9]{0,}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770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4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\d{0,}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183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1+ </a:t>
                      </a:r>
                      <a:r>
                        <a:rPr lang="en-US" sz="2000" dirty="0" err="1"/>
                        <a:t>numerics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856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[0-9]{1,}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346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037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\d{1,}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663140"/>
                  </a:ext>
                </a:extLst>
              </a:tr>
            </a:tbl>
          </a:graphicData>
        </a:graphic>
      </p:graphicFrame>
      <p:grpSp>
        <p:nvGrpSpPr>
          <p:cNvPr id="27" name="Group 26">
            <a:extLst>
              <a:ext uri="{FF2B5EF4-FFF2-40B4-BE49-F238E27FC236}">
                <a16:creationId xmlns:a16="http://schemas.microsoft.com/office/drawing/2014/main" id="{8C6BA4ED-E113-4BA8-8CA8-B2A61A82BDB8}"/>
              </a:ext>
            </a:extLst>
          </p:cNvPr>
          <p:cNvGrpSpPr/>
          <p:nvPr/>
        </p:nvGrpSpPr>
        <p:grpSpPr>
          <a:xfrm>
            <a:off x="5074572" y="2598416"/>
            <a:ext cx="2708298" cy="3811266"/>
            <a:chOff x="5074572" y="2598416"/>
            <a:chExt cx="2708298" cy="381126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AB23CC8-DD3B-4B26-9FDD-B1F5C67E4928}"/>
                </a:ext>
              </a:extLst>
            </p:cNvPr>
            <p:cNvSpPr/>
            <p:nvPr/>
          </p:nvSpPr>
          <p:spPr>
            <a:xfrm>
              <a:off x="7412922" y="5653923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2A39E5-7317-46F1-8E7C-8001DBCB4A31}"/>
                </a:ext>
              </a:extLst>
            </p:cNvPr>
            <p:cNvSpPr/>
            <p:nvPr/>
          </p:nvSpPr>
          <p:spPr>
            <a:xfrm>
              <a:off x="7412922" y="2904616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0C32CF-0056-428A-9AA5-3B61507D1A9C}"/>
                </a:ext>
              </a:extLst>
            </p:cNvPr>
            <p:cNvSpPr/>
            <p:nvPr/>
          </p:nvSpPr>
          <p:spPr>
            <a:xfrm>
              <a:off x="7412922" y="4074918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B52DCA-39F6-4880-91DC-7E336DBA4329}"/>
                </a:ext>
              </a:extLst>
            </p:cNvPr>
            <p:cNvSpPr/>
            <p:nvPr/>
          </p:nvSpPr>
          <p:spPr>
            <a:xfrm>
              <a:off x="7412922" y="4483621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EDECDFE-5E55-49DE-AC23-EEF550C98770}"/>
                </a:ext>
              </a:extLst>
            </p:cNvPr>
            <p:cNvSpPr/>
            <p:nvPr/>
          </p:nvSpPr>
          <p:spPr>
            <a:xfrm>
              <a:off x="7412922" y="6060674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247B35-F7CF-4574-BE4F-8EC3664D5138}"/>
                </a:ext>
              </a:extLst>
            </p:cNvPr>
            <p:cNvSpPr txBox="1"/>
            <p:nvPr/>
          </p:nvSpPr>
          <p:spPr>
            <a:xfrm>
              <a:off x="5074572" y="2598416"/>
              <a:ext cx="26384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“Metacharacters”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3E6C2E8-3028-46BB-9242-7FCA6493E2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19457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58CD1B-DF93-486C-A05F-4FED4E90C5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133233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AC48963-0B4A-4A72-9264-C20F18504A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173718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BD2EFB-2770-423B-9904-4052B4E29AD1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 flipV="1">
              <a:off x="6735848" y="2904617"/>
              <a:ext cx="677074" cy="292381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1B10CD2-9CED-4B40-891E-CC4518511A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331469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084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Too complex for LIKE…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993606"/>
              </p:ext>
            </p:extLst>
          </p:nvPr>
        </p:nvGraphicFramePr>
        <p:xfrm>
          <a:off x="1483361" y="2186375"/>
          <a:ext cx="8127999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Exactly </a:t>
                      </a:r>
                      <a:r>
                        <a:rPr lang="en-US" sz="2000" i="1" dirty="0"/>
                        <a:t>n</a:t>
                      </a:r>
                      <a:r>
                        <a:rPr lang="en-US" sz="2000" dirty="0"/>
                        <a:t> numeric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[0-9]{</a:t>
                      </a:r>
                      <a:r>
                        <a:rPr lang="en-US" sz="2000" i="1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50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At least </a:t>
                      </a:r>
                      <a:r>
                        <a:rPr lang="en-US" sz="2000" i="1" dirty="0"/>
                        <a:t>n</a:t>
                      </a:r>
                      <a:r>
                        <a:rPr lang="en-US" sz="2000" dirty="0"/>
                        <a:t> numeric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[0-9]{</a:t>
                      </a:r>
                      <a:r>
                        <a:rPr lang="en-US" sz="2000" i="1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860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Between </a:t>
                      </a:r>
                      <a:r>
                        <a:rPr lang="en-US" sz="2000" i="1" dirty="0"/>
                        <a:t>n</a:t>
                      </a:r>
                      <a:r>
                        <a:rPr lang="en-US" sz="2000" dirty="0"/>
                        <a:t> and </a:t>
                      </a:r>
                      <a:r>
                        <a:rPr lang="en-US" sz="2000" i="1" dirty="0"/>
                        <a:t>m</a:t>
                      </a:r>
                      <a:r>
                        <a:rPr lang="en-US" sz="2000" dirty="0"/>
                        <a:t> numeric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[0-9]{</a:t>
                      </a:r>
                      <a:r>
                        <a:rPr lang="en-US" sz="2000" i="1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2000" i="1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phrase from a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oh|on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)</a:t>
                      </a:r>
                      <a:endParaRPr lang="en-US" sz="24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97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phrase, repeated n 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oh|on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)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</a:t>
                      </a:r>
                      <a:r>
                        <a:rPr lang="en-US" sz="2000" i="1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12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Either zero or one lowercase letter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[a-z]?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672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74307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567AA-E14A-DC4E-9B67-A055CE8AD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The metacharacters… easier or harder?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CD4C5-5885-C63E-0812-DE0067022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000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([0-9]|[a-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-Z]|[!@$%&amp;]|[	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 .</a:t>
            </a:r>
            <a:endParaRPr lang="en-US" dirty="0"/>
          </a:p>
          <a:p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[0-9]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|[a-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-Z]|[!@$%&amp;]|[	   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([0-9]|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-Z]|[!@$%&amp;]|[	   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\D</a:t>
            </a:r>
          </a:p>
          <a:p>
            <a:pPr marL="0" indent="0">
              <a:buNone/>
            </a:pP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[0-9]|[a-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|[!@$%&amp;]|[	   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\w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([0-9]|[a-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-Z]|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[!@$%&amp;]|[	   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\W</a:t>
            </a:r>
          </a:p>
          <a:p>
            <a:pPr marL="0" indent="0">
              <a:buNone/>
            </a:pP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([0-9]|[a-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-Z]|[!@$%&amp;]|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	   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[0-9]|[a-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-Z]|[!@$%&amp;]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|[	   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43DF62-0DD9-0301-4345-30AF89A93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678" y="2702859"/>
            <a:ext cx="586409" cy="3861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05E7F7-A037-3CFC-FC8A-C9040038B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678" y="3945936"/>
            <a:ext cx="586409" cy="3861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4AB91C-7D64-32CF-FDFF-48D683B8F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678" y="5568219"/>
            <a:ext cx="586409" cy="3861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55FDEF-86DA-4447-96D0-419D6D7A3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678" y="1907034"/>
            <a:ext cx="586409" cy="3875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37019D-839E-4691-8E67-4B87A2063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510" y="3129526"/>
            <a:ext cx="586409" cy="3875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5DF880-80DD-4C7F-AB31-017E3268A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677" y="4329617"/>
            <a:ext cx="586409" cy="3875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58F598-5B8B-4E88-B314-1BA21DED0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677" y="5142168"/>
            <a:ext cx="586409" cy="38754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14003C0-B399-4FDF-9D3A-F47B81DB857B}"/>
              </a:ext>
            </a:extLst>
          </p:cNvPr>
          <p:cNvGrpSpPr/>
          <p:nvPr/>
        </p:nvGrpSpPr>
        <p:grpSpPr>
          <a:xfrm>
            <a:off x="6013173" y="1550504"/>
            <a:ext cx="5585792" cy="4403886"/>
            <a:chOff x="6013173" y="1550504"/>
            <a:chExt cx="5585792" cy="4403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2038821-BA8D-5310-15C9-6CB38EEBC7A1}"/>
                </a:ext>
              </a:extLst>
            </p:cNvPr>
            <p:cNvSpPr txBox="1"/>
            <p:nvPr/>
          </p:nvSpPr>
          <p:spPr>
            <a:xfrm>
              <a:off x="9521687" y="2386105"/>
              <a:ext cx="2077278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Newline goes in </a:t>
              </a:r>
            </a:p>
            <a:p>
              <a:r>
                <a:rPr lang="en-US" dirty="0"/>
                <a:t>this lane, right?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Depends. 🤷❓</a:t>
              </a:r>
            </a:p>
            <a:p>
              <a:r>
                <a:rPr lang="en-US" sz="1600" dirty="0"/>
                <a:t>Stay tuned for “flags”</a:t>
              </a:r>
            </a:p>
          </p:txBody>
        </p:sp>
        <p:pic>
          <p:nvPicPr>
            <p:cNvPr id="2050" name="Picture 2" descr="Image result for enter key">
              <a:extLst>
                <a:ext uri="{FF2B5EF4-FFF2-40B4-BE49-F238E27FC236}">
                  <a16:creationId xmlns:a16="http://schemas.microsoft.com/office/drawing/2014/main" id="{F1096E8D-EB8F-6588-270E-84D9A4C71E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1687" y="2962718"/>
              <a:ext cx="1532448" cy="864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Arrow: U-Turn 5">
              <a:extLst>
                <a:ext uri="{FF2B5EF4-FFF2-40B4-BE49-F238E27FC236}">
                  <a16:creationId xmlns:a16="http://schemas.microsoft.com/office/drawing/2014/main" id="{558B1A7B-6D29-D127-E41B-CB821F4CD044}"/>
                </a:ext>
              </a:extLst>
            </p:cNvPr>
            <p:cNvSpPr/>
            <p:nvPr/>
          </p:nvSpPr>
          <p:spPr>
            <a:xfrm flipH="1">
              <a:off x="6013173" y="1550504"/>
              <a:ext cx="4403077" cy="716797"/>
            </a:xfrm>
            <a:prstGeom prst="utur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8AC023-CFCF-4191-919C-F923CF5DE29E}"/>
                </a:ext>
              </a:extLst>
            </p:cNvPr>
            <p:cNvSpPr/>
            <p:nvPr/>
          </p:nvSpPr>
          <p:spPr>
            <a:xfrm>
              <a:off x="6096000" y="2149887"/>
              <a:ext cx="228018" cy="380450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693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Basic</a:t>
            </a:r>
            <a:r>
              <a:rPr lang="en-US" dirty="0"/>
              <a:t>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7" y="2082009"/>
            <a:ext cx="5854148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C0E03-B78E-4C26-BC7A-70D29F91E517}"/>
              </a:ext>
            </a:extLst>
          </p:cNvPr>
          <p:cNvSpPr txBox="1"/>
          <p:nvPr/>
        </p:nvSpPr>
        <p:spPr>
          <a:xfrm>
            <a:off x="7495310" y="1642493"/>
            <a:ext cx="1842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char,</a:t>
            </a:r>
          </a:p>
          <a:p>
            <a:r>
              <a:rPr lang="en-US" dirty="0" err="1"/>
              <a:t>nchar</a:t>
            </a:r>
            <a:r>
              <a:rPr lang="en-US" dirty="0"/>
              <a:t>, </a:t>
            </a:r>
          </a:p>
          <a:p>
            <a:r>
              <a:rPr lang="en-US" dirty="0"/>
              <a:t>varchar </a:t>
            </a:r>
            <a:r>
              <a:rPr lang="en-US" strike="sngStrike" dirty="0"/>
              <a:t>(MAX)</a:t>
            </a:r>
            <a:r>
              <a:rPr lang="en-US" dirty="0"/>
              <a:t>, </a:t>
            </a:r>
          </a:p>
          <a:p>
            <a:r>
              <a:rPr lang="en-US" dirty="0" err="1"/>
              <a:t>nvarchar</a:t>
            </a:r>
            <a:r>
              <a:rPr lang="en-US" dirty="0"/>
              <a:t> </a:t>
            </a:r>
            <a:r>
              <a:rPr lang="en-US" strike="sngStrike" dirty="0"/>
              <a:t>(MAX)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43F8A4-B0C8-4757-984D-68C69F9532D9}"/>
              </a:ext>
            </a:extLst>
          </p:cNvPr>
          <p:cNvCxnSpPr/>
          <p:nvPr/>
        </p:nvCxnSpPr>
        <p:spPr>
          <a:xfrm flipV="1">
            <a:off x="7107382" y="2082009"/>
            <a:ext cx="332509" cy="16242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0111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Basic</a:t>
            </a:r>
            <a:r>
              <a:rPr lang="en-US" dirty="0"/>
              <a:t>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7" y="2082009"/>
            <a:ext cx="5854148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Param1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Param2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flags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Param4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5629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04B7F01-18FC-0134-829F-DE82552E8BE8}"/>
              </a:ext>
            </a:extLst>
          </p:cNvPr>
          <p:cNvSpPr txBox="1"/>
          <p:nvPr/>
        </p:nvSpPr>
        <p:spPr>
          <a:xfrm>
            <a:off x="738055" y="744925"/>
            <a:ext cx="105839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stringable1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473215-BDC6-CE56-9E34-0234D8F86719}"/>
              </a:ext>
            </a:extLst>
          </p:cNvPr>
          <p:cNvSpPr txBox="1"/>
          <p:nvPr/>
        </p:nvSpPr>
        <p:spPr>
          <a:xfrm>
            <a:off x="1595386" y="2644170"/>
            <a:ext cx="80202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[name]</a:t>
            </a:r>
            <a:r>
              <a:rPr lang="en-US" sz="3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3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SomeTable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endParaRPr lang="en-US" sz="3200" dirty="0">
              <a:solidFill>
                <a:srgbClr val="00B05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  <a:r>
              <a:rPr lang="en-US" sz="3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 ...</a:t>
            </a:r>
            <a:endParaRPr lang="en-US" sz="3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71908-EF3F-58C8-F855-9A88A7B02715}"/>
              </a:ext>
            </a:extLst>
          </p:cNvPr>
          <p:cNvSpPr txBox="1"/>
          <p:nvPr/>
        </p:nvSpPr>
        <p:spPr>
          <a:xfrm>
            <a:off x="6492994" y="4943524"/>
            <a:ext cx="4585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Stringable</a:t>
            </a:r>
            <a:r>
              <a:rPr lang="en-US" dirty="0"/>
              <a:t>” refers to anything that can be represented as a string, including </a:t>
            </a:r>
            <a:r>
              <a:rPr lang="en-US" dirty="0" err="1"/>
              <a:t>numerics</a:t>
            </a:r>
            <a:r>
              <a:rPr lang="en-US" dirty="0"/>
              <a:t>, datetimes, </a:t>
            </a:r>
            <a:r>
              <a:rPr lang="en-US" dirty="0" err="1"/>
              <a:t>guids</a:t>
            </a:r>
            <a:r>
              <a:rPr lang="en-US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37817795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Basic</a:t>
            </a:r>
            <a:r>
              <a:rPr lang="en-US" dirty="0"/>
              <a:t>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7" y="2082009"/>
            <a:ext cx="5854148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Param1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Param2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flags 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Param4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954963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Basic</a:t>
            </a:r>
            <a:r>
              <a:rPr lang="en-US" dirty="0"/>
              <a:t>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6" y="2082009"/>
            <a:ext cx="7142821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Param1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[, Param2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[, flags 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[, Param4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570209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Basic</a:t>
            </a:r>
            <a:r>
              <a:rPr lang="en-US" dirty="0"/>
              <a:t>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6" y="2082009"/>
            <a:ext cx="7142821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Param1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[, Param2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[, flags 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[, Param4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F7896BE-B22B-47E7-94E2-55AA766015DD}"/>
              </a:ext>
            </a:extLst>
          </p:cNvPr>
          <p:cNvSpPr/>
          <p:nvPr/>
        </p:nvSpPr>
        <p:spPr>
          <a:xfrm>
            <a:off x="4062449" y="3057307"/>
            <a:ext cx="3064287" cy="286186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301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Basic</a:t>
            </a:r>
            <a:r>
              <a:rPr lang="en-US" dirty="0"/>
              <a:t>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6" y="2082009"/>
            <a:ext cx="7142821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Param1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,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Param2 = 'value'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[, flags 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[, Param4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675246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ED852-1937-CAF7-5F85-0E4D869FA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D9B9D3-5080-929D-24DE-E294B270A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015383"/>
              </p:ext>
            </p:extLst>
          </p:nvPr>
        </p:nvGraphicFramePr>
        <p:xfrm>
          <a:off x="1534026" y="2116297"/>
          <a:ext cx="9123948" cy="2196700"/>
        </p:xfrm>
        <a:graphic>
          <a:graphicData uri="http://schemas.openxmlformats.org/drawingml/2006/table">
            <a:tbl>
              <a:tblPr/>
              <a:tblGrid>
                <a:gridCol w="759594">
                  <a:extLst>
                    <a:ext uri="{9D8B030D-6E8A-4147-A177-3AD203B41FA5}">
                      <a16:colId xmlns:a16="http://schemas.microsoft.com/office/drawing/2014/main" val="357642229"/>
                    </a:ext>
                  </a:extLst>
                </a:gridCol>
                <a:gridCol w="1574489">
                  <a:extLst>
                    <a:ext uri="{9D8B030D-6E8A-4147-A177-3AD203B41FA5}">
                      <a16:colId xmlns:a16="http://schemas.microsoft.com/office/drawing/2014/main" val="3548675950"/>
                    </a:ext>
                  </a:extLst>
                </a:gridCol>
                <a:gridCol w="6789865">
                  <a:extLst>
                    <a:ext uri="{9D8B030D-6E8A-4147-A177-3AD203B41FA5}">
                      <a16:colId xmlns:a16="http://schemas.microsoft.com/office/drawing/2014/main" val="2148151713"/>
                    </a:ext>
                  </a:extLst>
                </a:gridCol>
              </a:tblGrid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Flag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Mode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Description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62479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 err="1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i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Ignore case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case-insensitive matching.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07146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c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Default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case-sensitive matching. (default)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041058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“Dot-all”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Allows the period (.), to match the newline character (\n)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125105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Multi-line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 dirty="0">
                          <a:highlight>
                            <a:srgbClr val="FFFFFF"/>
                          </a:highlight>
                        </a:rPr>
                        <a:t>^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 and 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$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 match “begin/end line” in addition to “begin/end text”</a:t>
                      </a:r>
                      <a:endParaRPr lang="en-US" sz="24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558027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3092A184-12B5-F86F-B5E7-24472F07B62E}"/>
              </a:ext>
            </a:extLst>
          </p:cNvPr>
          <p:cNvSpPr txBox="1">
            <a:spLocks/>
          </p:cNvSpPr>
          <p:nvPr/>
        </p:nvSpPr>
        <p:spPr>
          <a:xfrm>
            <a:off x="838200" y="396049"/>
            <a:ext cx="10313504" cy="959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600" dirty="0" err="1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600" dirty="0" err="1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...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[,flags='c']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1946737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E423437-B5D6-32CD-FEDD-DD56ACE3CBBB}"/>
              </a:ext>
            </a:extLst>
          </p:cNvPr>
          <p:cNvSpPr txBox="1"/>
          <p:nvPr/>
        </p:nvSpPr>
        <p:spPr>
          <a:xfrm>
            <a:off x="943030" y="1690688"/>
            <a:ext cx="1011922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CREATE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dbo.Employees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ID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IDENTITY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101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[Name]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150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Email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320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Phone_Number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20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);</a:t>
            </a:r>
          </a:p>
          <a:p>
            <a:endParaRPr lang="en-US" sz="20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i="0" dirty="0">
                <a:solidFill>
                  <a:srgbClr val="0101FD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INSERT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i="0" dirty="0">
                <a:solidFill>
                  <a:srgbClr val="0101FD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INTO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i="0" dirty="0" err="1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dbo.Employees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([Name], Email, </a:t>
            </a:r>
            <a:r>
              <a:rPr lang="en-US" sz="2000" i="0" dirty="0" err="1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Phone_Number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</a:p>
          <a:p>
            <a:r>
              <a:rPr lang="en-US" sz="2000" i="0" dirty="0">
                <a:solidFill>
                  <a:srgbClr val="0101FD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VALUES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'John Doe'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'john@contoso.com'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'123-456-7890'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'Alice Smith'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'alice@fabrikam.com'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'234-567-8901'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'Bob Johnson'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'bob@fabrikam.net'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'345-678-9012'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'Eve Jones'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'eve@contoso.com'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'456-789-0123'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'Charlie Brown'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'charlie@contoso.co.in'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'567-890-</a:t>
            </a:r>
            <a:r>
              <a:rPr lang="en-US" sz="2000" i="0" dirty="0">
                <a:solidFill>
                  <a:srgbClr val="0070C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124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);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831D-60A0-6315-B99E-334A665E1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Build some example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BEE9AB-7D4D-5958-1408-B31C710043D4}"/>
              </a:ext>
            </a:extLst>
          </p:cNvPr>
          <p:cNvSpPr txBox="1"/>
          <p:nvPr/>
        </p:nvSpPr>
        <p:spPr>
          <a:xfrm>
            <a:off x="3899453" y="6185098"/>
            <a:ext cx="79678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https://devblogs.microsoft.com/azure-sql/introducing-regular-expression-regex-support-in-azure-sql-db/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D3A34C8-E6E4-7622-7661-5D7F2C9B9201}"/>
              </a:ext>
            </a:extLst>
          </p:cNvPr>
          <p:cNvGrpSpPr/>
          <p:nvPr/>
        </p:nvGrpSpPr>
        <p:grpSpPr>
          <a:xfrm>
            <a:off x="10137913" y="4529674"/>
            <a:ext cx="1391479" cy="807639"/>
            <a:chOff x="10137913" y="4529674"/>
            <a:chExt cx="1391479" cy="80763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9EE9C5-9B35-1D2A-6833-5D21C77CF451}"/>
                </a:ext>
              </a:extLst>
            </p:cNvPr>
            <p:cNvSpPr txBox="1"/>
            <p:nvPr/>
          </p:nvSpPr>
          <p:spPr>
            <a:xfrm>
              <a:off x="10207488" y="4529674"/>
              <a:ext cx="13219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Bad data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0C26A1E-0D5A-C3AE-2EC8-2ECCBC93B9F8}"/>
                </a:ext>
              </a:extLst>
            </p:cNvPr>
            <p:cNvCxnSpPr/>
            <p:nvPr/>
          </p:nvCxnSpPr>
          <p:spPr>
            <a:xfrm flipH="1">
              <a:off x="10137913" y="4989443"/>
              <a:ext cx="409161" cy="347870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859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0CEB0-C0D6-54F9-43BD-42B19A0B0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630"/>
            <a:ext cx="10515600" cy="105647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</a:t>
            </a:r>
            <a:b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 string,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[,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1 [,flags = 'c']] )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773AC-F73D-9C0E-175A-C6CF5176C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384" y="1643567"/>
            <a:ext cx="9563964" cy="368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R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eturns the number of times a regular-expression pattern matches within a string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F76A002-BC75-4C51-BD8E-AF675BCF90AE}"/>
              </a:ext>
            </a:extLst>
          </p:cNvPr>
          <p:cNvSpPr txBox="1">
            <a:spLocks/>
          </p:cNvSpPr>
          <p:nvPr/>
        </p:nvSpPr>
        <p:spPr>
          <a:xfrm>
            <a:off x="838200" y="2491513"/>
            <a:ext cx="10515600" cy="959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(string,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[,flags='c'])</a:t>
            </a:r>
            <a:endParaRPr lang="en-US" sz="28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D9D0D37-C810-4D7A-B592-0720EBA92451}"/>
              </a:ext>
            </a:extLst>
          </p:cNvPr>
          <p:cNvSpPr txBox="1">
            <a:spLocks/>
          </p:cNvSpPr>
          <p:nvPr/>
        </p:nvSpPr>
        <p:spPr>
          <a:xfrm>
            <a:off x="1117333" y="3347904"/>
            <a:ext cx="8026667" cy="434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Determines if a string matches a regular expression.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6944019-C5F8-48F8-B54E-34A89EC6A9A6}"/>
              </a:ext>
            </a:extLst>
          </p:cNvPr>
          <p:cNvSpPr txBox="1">
            <a:spLocks/>
          </p:cNvSpPr>
          <p:nvPr/>
        </p:nvSpPr>
        <p:spPr>
          <a:xfrm>
            <a:off x="1080203" y="5613273"/>
            <a:ext cx="9813084" cy="680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From the starting position of some string, find the </a:t>
            </a:r>
            <a:r>
              <a:rPr lang="en-US" sz="2000" dirty="0" err="1">
                <a:solidFill>
                  <a:srgbClr val="333333"/>
                </a:solidFill>
                <a:latin typeface="SegoeUI"/>
              </a:rPr>
              <a:t>nᵗʰ</a:t>
            </a:r>
            <a:r>
              <a:rPr lang="en-US" sz="2000" dirty="0">
                <a:solidFill>
                  <a:srgbClr val="333333"/>
                </a:solidFill>
                <a:latin typeface="SegoeUI"/>
              </a:rPr>
              <a:t> occurrence of a Regex pattern, and return its starting/ending position (based on </a:t>
            </a:r>
            <a:r>
              <a:rPr lang="en-US" sz="2000" dirty="0" err="1">
                <a:solidFill>
                  <a:srgbClr val="333333"/>
                </a:solidFill>
                <a:latin typeface="SegoeUI"/>
              </a:rPr>
              <a:t>return_option</a:t>
            </a:r>
            <a:r>
              <a:rPr lang="en-US" sz="2000" dirty="0">
                <a:solidFill>
                  <a:srgbClr val="333333"/>
                </a:solidFill>
                <a:latin typeface="SegoeUI"/>
              </a:rPr>
              <a:t>).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72C4E27-4F25-4D05-87FC-930DCD2405BE}"/>
              </a:ext>
            </a:extLst>
          </p:cNvPr>
          <p:cNvSpPr txBox="1">
            <a:spLocks/>
          </p:cNvSpPr>
          <p:nvPr/>
        </p:nvSpPr>
        <p:spPr>
          <a:xfrm>
            <a:off x="838200" y="4161827"/>
            <a:ext cx="10625488" cy="12682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</a:t>
            </a:r>
            <a:b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(string,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[,occurrence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[,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return_option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= 0 [,flags = 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'c'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]]]] 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496237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E3BB-E4A2-4189-ABAC-FC6FD6D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9B3C5-4075-4059-B3FC-74A5086B6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</a:t>
            </a:r>
          </a:p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</a:p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5277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578CD-2844-4B8D-9137-4BD1BF6D8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Sub-expressions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271DD-0427-4909-A279-644A54E683A7}"/>
              </a:ext>
            </a:extLst>
          </p:cNvPr>
          <p:cNvSpPr txBox="1"/>
          <p:nvPr/>
        </p:nvSpPr>
        <p:spPr>
          <a:xfrm>
            <a:off x="1714773" y="2269200"/>
            <a:ext cx="876245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32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Employees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endParaRPr lang="en-US" sz="3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'^\d{3}-\d{3}-(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9012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|0123)$' 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3DADAB-7F1F-48E7-8E61-DD1516C0D49D}"/>
              </a:ext>
            </a:extLst>
          </p:cNvPr>
          <p:cNvSpPr txBox="1"/>
          <p:nvPr/>
        </p:nvSpPr>
        <p:spPr>
          <a:xfrm>
            <a:off x="6241127" y="3732568"/>
            <a:ext cx="2833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9012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|0123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3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3884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578CD-2844-4B8D-9137-4BD1BF6D8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Sub-expressions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271DD-0427-4909-A279-644A54E683A7}"/>
              </a:ext>
            </a:extLst>
          </p:cNvPr>
          <p:cNvSpPr txBox="1"/>
          <p:nvPr/>
        </p:nvSpPr>
        <p:spPr>
          <a:xfrm>
            <a:off x="1714773" y="2269200"/>
            <a:ext cx="957213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32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Employees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endParaRPr lang="en-US" sz="3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'^</a:t>
            </a:r>
            <a:r>
              <a:rPr lang="en-US" sz="32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\d{3}</a:t>
            </a:r>
            <a:r>
              <a:rPr lang="en-US" sz="32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</a:t>
            </a:r>
            <a:r>
              <a:rPr lang="en-US" sz="32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\d{3}</a:t>
            </a:r>
            <a:r>
              <a:rPr lang="en-US" sz="32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9012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|0123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$' 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54A47E-543F-4892-BC95-E92B2A09F0C4}"/>
              </a:ext>
            </a:extLst>
          </p:cNvPr>
          <p:cNvGrpSpPr/>
          <p:nvPr/>
        </p:nvGrpSpPr>
        <p:grpSpPr>
          <a:xfrm>
            <a:off x="3364436" y="4320626"/>
            <a:ext cx="4725562" cy="994262"/>
            <a:chOff x="3364436" y="4320626"/>
            <a:chExt cx="4725562" cy="99426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2397C6F-E359-433B-963B-0FCA91100456}"/>
                </a:ext>
              </a:extLst>
            </p:cNvPr>
            <p:cNvSpPr txBox="1"/>
            <p:nvPr/>
          </p:nvSpPr>
          <p:spPr>
            <a:xfrm>
              <a:off x="3364436" y="4791668"/>
              <a:ext cx="47255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\1                   \2                    \3 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D40EE46-4885-4AA3-A344-DCB48C8BBF2D}"/>
                </a:ext>
              </a:extLst>
            </p:cNvPr>
            <p:cNvCxnSpPr/>
            <p:nvPr/>
          </p:nvCxnSpPr>
          <p:spPr>
            <a:xfrm flipH="1" flipV="1">
              <a:off x="3594779" y="4331303"/>
              <a:ext cx="48861" cy="471042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BAAD328-0720-424F-9F61-D9F5131297F6}"/>
                </a:ext>
              </a:extLst>
            </p:cNvPr>
            <p:cNvCxnSpPr/>
            <p:nvPr/>
          </p:nvCxnSpPr>
          <p:spPr>
            <a:xfrm flipH="1" flipV="1">
              <a:off x="5499215" y="4331303"/>
              <a:ext cx="48861" cy="471042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548DD47-524C-4713-A7B4-CC9451B50C33}"/>
                </a:ext>
              </a:extLst>
            </p:cNvPr>
            <p:cNvCxnSpPr/>
            <p:nvPr/>
          </p:nvCxnSpPr>
          <p:spPr>
            <a:xfrm flipH="1" flipV="1">
              <a:off x="7403651" y="4320626"/>
              <a:ext cx="48861" cy="471042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754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20F07B-3F60-48E8-A183-41B396F58F08}"/>
              </a:ext>
            </a:extLst>
          </p:cNvPr>
          <p:cNvSpPr txBox="1"/>
          <p:nvPr/>
        </p:nvSpPr>
        <p:spPr>
          <a:xfrm>
            <a:off x="5323584" y="1943450"/>
            <a:ext cx="2873124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endParaRPr lang="en-US" sz="16600" dirty="0"/>
          </a:p>
        </p:txBody>
      </p:sp>
      <p:pic>
        <p:nvPicPr>
          <p:cNvPr id="1026" name="Picture 2" descr="Surprised Happy Meme Face">
            <a:extLst>
              <a:ext uri="{FF2B5EF4-FFF2-40B4-BE49-F238E27FC236}">
                <a16:creationId xmlns:a16="http://schemas.microsoft.com/office/drawing/2014/main" id="{66571729-6CDD-4745-A0E6-0E13D6BE0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689" y="3335256"/>
            <a:ext cx="2913691" cy="291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4075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32016-6806-9F09-95CA-F18C51C0F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DBCA0-4D23-8AEE-D37A-4D3437A8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9476"/>
            <a:ext cx="10515600" cy="1223043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</a:t>
            </a:r>
            <a:b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 string,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withPattern</a:t>
            </a:r>
            <a:b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[,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1 [, occurrence = 0 [, flags = 'c']]] )</a:t>
            </a:r>
            <a:endParaRPr lang="en-US" sz="27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9ABAC7D-6096-8298-9BF7-67301510F1CD}"/>
              </a:ext>
            </a:extLst>
          </p:cNvPr>
          <p:cNvSpPr txBox="1">
            <a:spLocks/>
          </p:cNvSpPr>
          <p:nvPr/>
        </p:nvSpPr>
        <p:spPr>
          <a:xfrm>
            <a:off x="1120078" y="3119700"/>
            <a:ext cx="10233722" cy="42753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Returns an in-string replacement of one regular expression pattern, with another regular expression pattern.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F89B55B-C94C-48CE-B0DA-23B4AB26F6B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Functions supporting sub-expressions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204637C-9614-4666-9859-28DE78B06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322" y="5402401"/>
            <a:ext cx="10035602" cy="377591"/>
          </a:xfr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Extracts</a:t>
            </a:r>
            <a:r>
              <a:rPr lang="en-US" sz="20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a substring</a:t>
            </a:r>
            <a:r>
              <a:rPr lang="en-US" sz="2000" dirty="0">
                <a:solidFill>
                  <a:srgbClr val="333333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 --</a:t>
            </a:r>
            <a:r>
              <a:rPr lang="en-US" sz="20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matching a regular expression pattern</a:t>
            </a:r>
            <a:r>
              <a:rPr lang="en-US" sz="2000" dirty="0">
                <a:solidFill>
                  <a:srgbClr val="333333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 --</a:t>
            </a:r>
            <a:r>
              <a:rPr lang="en-US" sz="20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found within a string</a:t>
            </a:r>
            <a:endParaRPr lang="en-US" sz="2000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0F6593-8BE9-4CBA-BA80-8318695022AC}"/>
              </a:ext>
            </a:extLst>
          </p:cNvPr>
          <p:cNvSpPr txBox="1">
            <a:spLocks/>
          </p:cNvSpPr>
          <p:nvPr/>
        </p:nvSpPr>
        <p:spPr>
          <a:xfrm>
            <a:off x="838200" y="4002554"/>
            <a:ext cx="10730948" cy="1223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</a:t>
            </a:r>
            <a:b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(string,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[,occurrence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[,flags = 'c' [,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whichSubExp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0]]]]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930901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E3BB-E4A2-4189-ABAC-FC6FD6D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9B3C5-4075-4059-B3FC-74A5086B6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</a:t>
            </a:r>
          </a:p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3130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ED852-1937-CAF7-5F85-0E4D869FA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BFC2365-C184-4586-B3E1-46629CB571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031250"/>
              </p:ext>
            </p:extLst>
          </p:nvPr>
        </p:nvGraphicFramePr>
        <p:xfrm>
          <a:off x="1534026" y="2116297"/>
          <a:ext cx="9123948" cy="2196700"/>
        </p:xfrm>
        <a:graphic>
          <a:graphicData uri="http://schemas.openxmlformats.org/drawingml/2006/table">
            <a:tbl>
              <a:tblPr/>
              <a:tblGrid>
                <a:gridCol w="759594">
                  <a:extLst>
                    <a:ext uri="{9D8B030D-6E8A-4147-A177-3AD203B41FA5}">
                      <a16:colId xmlns:a16="http://schemas.microsoft.com/office/drawing/2014/main" val="357642229"/>
                    </a:ext>
                  </a:extLst>
                </a:gridCol>
                <a:gridCol w="1574489">
                  <a:extLst>
                    <a:ext uri="{9D8B030D-6E8A-4147-A177-3AD203B41FA5}">
                      <a16:colId xmlns:a16="http://schemas.microsoft.com/office/drawing/2014/main" val="3548675950"/>
                    </a:ext>
                  </a:extLst>
                </a:gridCol>
                <a:gridCol w="6789865">
                  <a:extLst>
                    <a:ext uri="{9D8B030D-6E8A-4147-A177-3AD203B41FA5}">
                      <a16:colId xmlns:a16="http://schemas.microsoft.com/office/drawing/2014/main" val="2148151713"/>
                    </a:ext>
                  </a:extLst>
                </a:gridCol>
              </a:tblGrid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Flag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Mode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Description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62479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 err="1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i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Ignore case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case-insensitive matching.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07146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c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Default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case-sensitive matching. (default)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041058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“Dot-all”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Allows the period (.), to match the newline character (\n)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125105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Multi-line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 dirty="0">
                          <a:highlight>
                            <a:srgbClr val="FFFFFF"/>
                          </a:highlight>
                        </a:rPr>
                        <a:t>^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 and 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$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 match “begin/end line” in addition to “begin/end text”</a:t>
                      </a:r>
                      <a:endParaRPr lang="en-US" sz="24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558027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0BC91E94-5DB4-4561-AE23-8376FADF9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Flags revisited…</a:t>
            </a:r>
          </a:p>
        </p:txBody>
      </p:sp>
    </p:spTree>
    <p:extLst>
      <p:ext uri="{BB962C8B-B14F-4D97-AF65-F5344CB8AC3E}">
        <p14:creationId xmlns:p14="http://schemas.microsoft.com/office/powerpoint/2010/main" val="4688125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4C425-F2AF-26EC-9331-B5335143A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70A6B-AC6D-441C-1309-727C2D20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Flags revisited…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894753-D84F-3716-BF68-8C3EEB875160}"/>
              </a:ext>
            </a:extLst>
          </p:cNvPr>
          <p:cNvSpPr txBox="1"/>
          <p:nvPr/>
        </p:nvSpPr>
        <p:spPr>
          <a:xfrm>
            <a:off x="1695914" y="2932287"/>
            <a:ext cx="953567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'this is a line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 is another line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Third line'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32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^</a:t>
            </a:r>
            <a:r>
              <a:rPr lang="en-US" sz="3200" dirty="0" err="1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 </a:t>
            </a:r>
            <a:r>
              <a:rPr lang="en-US" sz="3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[,...]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6DC493-3C67-D0AD-A1AF-A3396C5FD3F0}"/>
              </a:ext>
            </a:extLst>
          </p:cNvPr>
          <p:cNvSpPr txBox="1"/>
          <p:nvPr/>
        </p:nvSpPr>
        <p:spPr>
          <a:xfrm>
            <a:off x="3165615" y="1867773"/>
            <a:ext cx="3150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Mixed-casing within multi-line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3A1C47-95D8-D63B-4103-131DA23854BF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452730" y="2231740"/>
            <a:ext cx="2011023" cy="70054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B05AA1-6AE4-BBEC-19C9-2FCAAC566B9B}"/>
              </a:ext>
            </a:extLst>
          </p:cNvPr>
          <p:cNvCxnSpPr>
            <a:cxnSpLocks/>
          </p:cNvCxnSpPr>
          <p:nvPr/>
        </p:nvCxnSpPr>
        <p:spPr>
          <a:xfrm flipH="1">
            <a:off x="2750180" y="2237105"/>
            <a:ext cx="1702551" cy="1315793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CC2964B-8183-1402-62EC-3CD6E9CBF4E7}"/>
              </a:ext>
            </a:extLst>
          </p:cNvPr>
          <p:cNvSpPr txBox="1"/>
          <p:nvPr/>
        </p:nvSpPr>
        <p:spPr>
          <a:xfrm>
            <a:off x="483340" y="3532451"/>
            <a:ext cx="121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Multi-line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1085C1-7CFF-BB33-74B7-523B77DB186D}"/>
              </a:ext>
            </a:extLst>
          </p:cNvPr>
          <p:cNvSpPr txBox="1"/>
          <p:nvPr/>
        </p:nvSpPr>
        <p:spPr>
          <a:xfrm>
            <a:off x="3481883" y="4990623"/>
            <a:ext cx="2309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starts with “</a:t>
            </a:r>
            <a:r>
              <a:rPr lang="en-US" dirty="0" err="1"/>
              <a:t>Thi</a:t>
            </a:r>
            <a:r>
              <a:rPr lang="en-US" dirty="0"/>
              <a:t>”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6CCFB51-03AE-A5B6-EF63-3285A9153CCF}"/>
              </a:ext>
            </a:extLst>
          </p:cNvPr>
          <p:cNvCxnSpPr>
            <a:cxnSpLocks/>
          </p:cNvCxnSpPr>
          <p:nvPr/>
        </p:nvCxnSpPr>
        <p:spPr>
          <a:xfrm flipV="1">
            <a:off x="4883148" y="4501947"/>
            <a:ext cx="386867" cy="438588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25A2FA8-E99D-C158-EF24-5B6B794886FF}"/>
              </a:ext>
            </a:extLst>
          </p:cNvPr>
          <p:cNvSpPr txBox="1"/>
          <p:nvPr/>
        </p:nvSpPr>
        <p:spPr>
          <a:xfrm>
            <a:off x="6540534" y="4990623"/>
            <a:ext cx="169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Flags go here…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C5BBCAD-9006-112F-EF1B-7026027E4A25}"/>
              </a:ext>
            </a:extLst>
          </p:cNvPr>
          <p:cNvCxnSpPr>
            <a:cxnSpLocks/>
          </p:cNvCxnSpPr>
          <p:nvPr/>
        </p:nvCxnSpPr>
        <p:spPr>
          <a:xfrm flipH="1" flipV="1">
            <a:off x="7245398" y="4501947"/>
            <a:ext cx="143275" cy="48867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6157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4ABF3-75F0-8DFD-295D-A81C4EA9C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Flags revisited…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4768D8-55A0-7182-6F36-6FBC40A30D70}"/>
              </a:ext>
            </a:extLst>
          </p:cNvPr>
          <p:cNvSpPr txBox="1"/>
          <p:nvPr/>
        </p:nvSpPr>
        <p:spPr>
          <a:xfrm>
            <a:off x="1196005" y="1690688"/>
            <a:ext cx="713298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'this is a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 is another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sc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 is another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'this is a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another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mc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another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9ECF1E-9BCA-CDC6-FA08-FAEB789CA5B8}"/>
              </a:ext>
            </a:extLst>
          </p:cNvPr>
          <p:cNvGrpSpPr/>
          <p:nvPr/>
        </p:nvGrpSpPr>
        <p:grpSpPr>
          <a:xfrm>
            <a:off x="8990743" y="1753551"/>
            <a:ext cx="1050586" cy="4471893"/>
            <a:chOff x="8990743" y="1753551"/>
            <a:chExt cx="1050586" cy="447189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3852AD8-C054-4FC8-77FC-A23D8BB70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93053" y="1753551"/>
              <a:ext cx="1022843" cy="86657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38AB0EA-D21A-7B5C-9AF7-9ED2A09F2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3053" y="2995712"/>
              <a:ext cx="1048276" cy="86657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715B641-CADC-AFC3-9797-36B794EE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29742" y="4186709"/>
              <a:ext cx="974897" cy="84773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78CE817-2B25-6730-CE54-62ABC8A18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90743" y="5358869"/>
              <a:ext cx="1001179" cy="866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15328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4ABF3-75F0-8DFD-295D-A81C4EA9C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Flags revisited…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4768D8-55A0-7182-6F36-6FBC40A30D70}"/>
              </a:ext>
            </a:extLst>
          </p:cNvPr>
          <p:cNvSpPr txBox="1"/>
          <p:nvPr/>
        </p:nvSpPr>
        <p:spPr>
          <a:xfrm>
            <a:off x="1196005" y="1690688"/>
            <a:ext cx="713298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'Hello World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universe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AGAIN!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multi-line match!'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'^hello.*$'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sc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'Hello World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hello universe</a:t>
            </a:r>
            <a:endParaRPr lang="en-US" sz="1800" dirty="0">
              <a:solidFill>
                <a:srgbClr val="000000"/>
              </a:solidFill>
              <a:highlight>
                <a:srgbClr val="00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AGAIN!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hello multi-line match!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'^hello.*$'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mc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'Hello World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hello universe</a:t>
            </a:r>
            <a:endParaRPr lang="en-US" sz="1800" dirty="0">
              <a:solidFill>
                <a:srgbClr val="000000"/>
              </a:solidFill>
              <a:highlight>
                <a:srgbClr val="00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HELLO AGAIN!</a:t>
            </a:r>
            <a:endParaRPr lang="en-US" sz="1800" dirty="0">
              <a:solidFill>
                <a:srgbClr val="000000"/>
              </a:solidFill>
              <a:highlight>
                <a:srgbClr val="00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hello multi-line match!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'^hello.*$'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msc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EB306C-E439-4A07-8AB5-5B2F1D0DC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071" y="1690688"/>
            <a:ext cx="1448935" cy="457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500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appy guy vs angry guy Blank Template - Imgflip">
            <a:extLst>
              <a:ext uri="{FF2B5EF4-FFF2-40B4-BE49-F238E27FC236}">
                <a16:creationId xmlns:a16="http://schemas.microsoft.com/office/drawing/2014/main" id="{DFB66ABE-42F7-47CA-1EE0-C6C37F9EA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691" y="1690688"/>
            <a:ext cx="7192617" cy="442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BFA673-9FD1-D0AD-EA58-6EBE23B8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Closing Thoughts…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F08F83-EDAD-F176-A07F-E01F4A373C62}"/>
              </a:ext>
            </a:extLst>
          </p:cNvPr>
          <p:cNvSpPr txBox="1"/>
          <p:nvPr/>
        </p:nvSpPr>
        <p:spPr>
          <a:xfrm>
            <a:off x="1036983" y="3429000"/>
            <a:ext cx="13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5A0C14-B526-2690-1D8F-C3E10935CEAE}"/>
              </a:ext>
            </a:extLst>
          </p:cNvPr>
          <p:cNvSpPr txBox="1"/>
          <p:nvPr/>
        </p:nvSpPr>
        <p:spPr>
          <a:xfrm>
            <a:off x="9922565" y="3429000"/>
            <a:ext cx="90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DBA</a:t>
            </a:r>
          </a:p>
        </p:txBody>
      </p:sp>
    </p:spTree>
    <p:extLst>
      <p:ext uri="{BB962C8B-B14F-4D97-AF65-F5344CB8AC3E}">
        <p14:creationId xmlns:p14="http://schemas.microsoft.com/office/powerpoint/2010/main" val="17204210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67B92-099D-6F36-6921-2D56ECE66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C8100-BFC9-63DE-56B8-8AB820BC9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https://regex101.com/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1E14AE-8B26-4C0D-853A-85853349946E}"/>
              </a:ext>
            </a:extLst>
          </p:cNvPr>
          <p:cNvSpPr txBox="1"/>
          <p:nvPr/>
        </p:nvSpPr>
        <p:spPr>
          <a:xfrm>
            <a:off x="1493301" y="3124131"/>
            <a:ext cx="94860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Four score and seven years ago our fathers brought forth, upon this continent, a new nation, conceived in liberty, and dedicated to the proposition that all men are created equal. </a:t>
            </a:r>
          </a:p>
          <a:p>
            <a:endParaRPr lang="en-US" dirty="0"/>
          </a:p>
          <a:p>
            <a:r>
              <a:rPr lang="en-US" dirty="0"/>
              <a:t>Now we are engaged in a great civil war, testing whether that nation, or any nation so conceived, and so dedicated, can long endure. We are met on a great battle field of that war. We come to dedicate a portion of it, as a final resting place for those who died here, that the nation might live. This we may, in all propriety do.</a:t>
            </a:r>
          </a:p>
        </p:txBody>
      </p:sp>
    </p:spTree>
    <p:extLst>
      <p:ext uri="{BB962C8B-B14F-4D97-AF65-F5344CB8AC3E}">
        <p14:creationId xmlns:p14="http://schemas.microsoft.com/office/powerpoint/2010/main" val="6401148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F44BAD6-93D7-F5B8-6C66-61BBF81CDBA0}"/>
              </a:ext>
            </a:extLst>
          </p:cNvPr>
          <p:cNvSpPr txBox="1"/>
          <p:nvPr/>
        </p:nvSpPr>
        <p:spPr>
          <a:xfrm>
            <a:off x="1478444" y="1690688"/>
            <a:ext cx="970307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REGEXP_INSTR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Position_of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Employees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REGEXP_INSTR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0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Position_of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Employees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Email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'%@%'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06A61C-B67C-33DD-71A0-37CCE5FA2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22800163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F44BAD6-93D7-F5B8-6C66-61BBF81CDBA0}"/>
              </a:ext>
            </a:extLst>
          </p:cNvPr>
          <p:cNvSpPr txBox="1"/>
          <p:nvPr/>
        </p:nvSpPr>
        <p:spPr>
          <a:xfrm>
            <a:off x="1478444" y="1690688"/>
            <a:ext cx="970307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REGEXP_INSTR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Position_of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Employees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REGEXP_INSTR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0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Position_of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Employees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Email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'%@%'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06A61C-B67C-33DD-71A0-37CCE5FA2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Performance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AB182E-6F21-22B8-24D6-3F847E98D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45" y="4488828"/>
            <a:ext cx="10766309" cy="16318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F2D124-6041-35F8-0C67-F67442D4D06B}"/>
              </a:ext>
            </a:extLst>
          </p:cNvPr>
          <p:cNvSpPr txBox="1"/>
          <p:nvPr/>
        </p:nvSpPr>
        <p:spPr>
          <a:xfrm>
            <a:off x="623392" y="4304162"/>
            <a:ext cx="979281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Query 1 (relative to the batch): </a:t>
            </a:r>
            <a:r>
              <a:rPr lang="en-US" dirty="0">
                <a:highlight>
                  <a:srgbClr val="FFFF00"/>
                </a:highlight>
              </a:rPr>
              <a:t>50%</a:t>
            </a:r>
            <a:r>
              <a:rPr lang="en-US" dirty="0"/>
              <a:t>			   Query 2 (relative to the batch): </a:t>
            </a:r>
            <a:r>
              <a:rPr lang="en-US" dirty="0">
                <a:highlight>
                  <a:srgbClr val="FFFF00"/>
                </a:highlight>
              </a:rPr>
              <a:t>50%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200317-841F-48A1-A8EF-D17084E34F70}"/>
              </a:ext>
            </a:extLst>
          </p:cNvPr>
          <p:cNvGrpSpPr/>
          <p:nvPr/>
        </p:nvGrpSpPr>
        <p:grpSpPr>
          <a:xfrm>
            <a:off x="1668255" y="596755"/>
            <a:ext cx="7275381" cy="5523954"/>
            <a:chOff x="1668255" y="596755"/>
            <a:chExt cx="7275381" cy="55239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A843BA4-5B1E-463F-B6C6-C544C33E1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4466" y="596755"/>
              <a:ext cx="5749170" cy="4986007"/>
            </a:xfrm>
            <a:prstGeom prst="rect">
              <a:avLst/>
            </a:prstGeom>
            <a:ln w="25400">
              <a:solidFill>
                <a:srgbClr val="FF0000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35EFD8-EBFA-4196-B26F-2F6067C64B1D}"/>
                </a:ext>
              </a:extLst>
            </p:cNvPr>
            <p:cNvSpPr/>
            <p:nvPr/>
          </p:nvSpPr>
          <p:spPr>
            <a:xfrm>
              <a:off x="1668255" y="5167312"/>
              <a:ext cx="1436757" cy="953397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392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0B0C15-EC35-5C7D-AABF-24A56E4C387B}"/>
              </a:ext>
            </a:extLst>
          </p:cNvPr>
          <p:cNvSpPr txBox="1"/>
          <p:nvPr/>
        </p:nvSpPr>
        <p:spPr>
          <a:xfrm>
            <a:off x="997809" y="698842"/>
            <a:ext cx="91100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 </a:t>
            </a:r>
            <a:r>
              <a:rPr lang="en-US" sz="4000" dirty="0"/>
              <a:t>– Wildcard of any length (even zero)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A2269-8B38-7849-D4E4-9626CFD3C0B6}"/>
              </a:ext>
            </a:extLst>
          </p:cNvPr>
          <p:cNvSpPr txBox="1"/>
          <p:nvPr/>
        </p:nvSpPr>
        <p:spPr>
          <a:xfrm>
            <a:off x="1087654" y="1961972"/>
            <a:ext cx="1034715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-- returns all non-NULL values</a:t>
            </a: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 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-- returns values starting with A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A'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-- returns values ending with A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B'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-- returns values starting with A</a:t>
            </a:r>
          </a:p>
          <a:p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    and ending with B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 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returns values containing B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7037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4F640-3669-CEC5-044C-C8FBAB44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Computed Column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B26251-701E-E1E0-1FA2-3E9404423560}"/>
              </a:ext>
            </a:extLst>
          </p:cNvPr>
          <p:cNvSpPr txBox="1"/>
          <p:nvPr/>
        </p:nvSpPr>
        <p:spPr>
          <a:xfrm>
            <a:off x="1143000" y="4560190"/>
            <a:ext cx="93825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Employees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Convert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bit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SUBSTRING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8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ECC49D-AD96-4D99-7042-D1DA1CD1D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738" y="1587500"/>
            <a:ext cx="911542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444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C7A76-265A-020D-CDFC-8A498D504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5A0F8-EA26-E369-1D7F-F74BAB76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Computed Column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1A79BE-7A67-29B3-9DE7-3742D766689B}"/>
              </a:ext>
            </a:extLst>
          </p:cNvPr>
          <p:cNvSpPr txBox="1"/>
          <p:nvPr/>
        </p:nvSpPr>
        <p:spPr>
          <a:xfrm>
            <a:off x="838200" y="1690688"/>
            <a:ext cx="93825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Employees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u="sng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CONVERT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bit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SUBSTRING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8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D4CD58-C758-60D7-C04B-01490386BE2D}"/>
              </a:ext>
            </a:extLst>
          </p:cNvPr>
          <p:cNvSpPr txBox="1"/>
          <p:nvPr/>
        </p:nvSpPr>
        <p:spPr>
          <a:xfrm>
            <a:off x="838200" y="3566925"/>
            <a:ext cx="60976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[ID]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[Email]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[Employees]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0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E93CFF-7EB7-177B-0AFA-16D729744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489" y="3566925"/>
            <a:ext cx="6938963" cy="164225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FFB798-797C-4234-A0CB-992916FDD4B5}"/>
              </a:ext>
            </a:extLst>
          </p:cNvPr>
          <p:cNvSpPr/>
          <p:nvPr/>
        </p:nvSpPr>
        <p:spPr>
          <a:xfrm>
            <a:off x="838200" y="5209177"/>
            <a:ext cx="4319279" cy="94307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5580AD9-6DC2-4F7A-909E-E5ADE16F0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495" y="1763142"/>
            <a:ext cx="9063971" cy="39995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SSMS Find/Replace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3D38A-2685-49DF-879D-431A0B7A5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712" y="2636332"/>
            <a:ext cx="5242842" cy="15853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43290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514A481-71E4-4D13-99A5-FE31DF4F9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520" y="1973497"/>
            <a:ext cx="7884636" cy="23841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SSMS Find/Replace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F3BEE8-D8CD-4D79-8716-7246D73DC0F2}"/>
              </a:ext>
            </a:extLst>
          </p:cNvPr>
          <p:cNvSpPr txBox="1"/>
          <p:nvPr/>
        </p:nvSpPr>
        <p:spPr>
          <a:xfrm>
            <a:off x="2624789" y="4572000"/>
            <a:ext cx="75322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Match Case: Denotes if a case-sensitive search is performed for the subject</a:t>
            </a:r>
          </a:p>
          <a:p>
            <a:r>
              <a:rPr lang="en-US" dirty="0"/>
              <a:t>Match Whole Word: Denotes if additional alphabetic characters leading or </a:t>
            </a:r>
          </a:p>
          <a:p>
            <a:r>
              <a:rPr lang="en-US" dirty="0"/>
              <a:t>    trailing the subject voids the result</a:t>
            </a:r>
          </a:p>
          <a:p>
            <a:r>
              <a:rPr lang="en-US" dirty="0"/>
              <a:t>Preserve Case: On replacement, maintain the original casement of the subject </a:t>
            </a:r>
          </a:p>
          <a:p>
            <a:r>
              <a:rPr lang="en-US" dirty="0"/>
              <a:t>    (lowercase, UPPERCASE, Proper Case)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3C570-7FE0-43B8-B347-3C6DEC222915}"/>
              </a:ext>
            </a:extLst>
          </p:cNvPr>
          <p:cNvSpPr txBox="1"/>
          <p:nvPr/>
        </p:nvSpPr>
        <p:spPr>
          <a:xfrm>
            <a:off x="3177375" y="2205318"/>
            <a:ext cx="2453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(Find box)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E1687B-EF55-43A8-B321-65E51418D9E8}"/>
              </a:ext>
            </a:extLst>
          </p:cNvPr>
          <p:cNvSpPr txBox="1"/>
          <p:nvPr/>
        </p:nvSpPr>
        <p:spPr>
          <a:xfrm>
            <a:off x="3177375" y="2905780"/>
            <a:ext cx="2767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(Replace box)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A43892-FDAF-47F2-B118-4B34B5DEBFAE}"/>
              </a:ext>
            </a:extLst>
          </p:cNvPr>
          <p:cNvSpPr/>
          <p:nvPr/>
        </p:nvSpPr>
        <p:spPr>
          <a:xfrm>
            <a:off x="2887573" y="3586295"/>
            <a:ext cx="579603" cy="51945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D46F5D-EB8F-42D9-8DD1-5AB7090CEA36}"/>
              </a:ext>
            </a:extLst>
          </p:cNvPr>
          <p:cNvSpPr/>
          <p:nvPr/>
        </p:nvSpPr>
        <p:spPr>
          <a:xfrm>
            <a:off x="3537523" y="3590061"/>
            <a:ext cx="579603" cy="519454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F5A2C0-69A8-432A-BDFD-B7EF462B2B0B}"/>
              </a:ext>
            </a:extLst>
          </p:cNvPr>
          <p:cNvSpPr/>
          <p:nvPr/>
        </p:nvSpPr>
        <p:spPr>
          <a:xfrm>
            <a:off x="4816792" y="3594990"/>
            <a:ext cx="579603" cy="519454"/>
          </a:xfrm>
          <a:prstGeom prst="rect">
            <a:avLst/>
          </a:prstGeom>
          <a:noFill/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506ECD-1723-46D0-9A45-6613372BD480}"/>
              </a:ext>
            </a:extLst>
          </p:cNvPr>
          <p:cNvSpPr txBox="1"/>
          <p:nvPr/>
        </p:nvSpPr>
        <p:spPr>
          <a:xfrm>
            <a:off x="2345332" y="4572000"/>
            <a:ext cx="36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●</a:t>
            </a:r>
          </a:p>
          <a:p>
            <a:r>
              <a:rPr lang="en-US" dirty="0">
                <a:solidFill>
                  <a:schemeClr val="accent1"/>
                </a:solidFill>
              </a:rPr>
              <a:t>●</a:t>
            </a:r>
          </a:p>
          <a:p>
            <a:endParaRPr lang="en-US" dirty="0"/>
          </a:p>
          <a:p>
            <a:r>
              <a:rPr lang="en-US" dirty="0">
                <a:solidFill>
                  <a:schemeClr val="accent4"/>
                </a:solidFill>
              </a:rPr>
              <a:t>●</a:t>
            </a:r>
          </a:p>
        </p:txBody>
      </p:sp>
    </p:spTree>
    <p:extLst>
      <p:ext uri="{BB962C8B-B14F-4D97-AF65-F5344CB8AC3E}">
        <p14:creationId xmlns:p14="http://schemas.microsoft.com/office/powerpoint/2010/main" val="28312966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514A481-71E4-4D13-99A5-FE31DF4F9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520" y="1973497"/>
            <a:ext cx="7884636" cy="23841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SSMS Find/Replace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F3BEE8-D8CD-4D79-8716-7246D73DC0F2}"/>
              </a:ext>
            </a:extLst>
          </p:cNvPr>
          <p:cNvSpPr txBox="1"/>
          <p:nvPr/>
        </p:nvSpPr>
        <p:spPr>
          <a:xfrm>
            <a:off x="2624789" y="4572000"/>
            <a:ext cx="8045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Regex Mode: Interprets the Find/Replace boxes as Regular Expression directives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3C570-7FE0-43B8-B347-3C6DEC222915}"/>
              </a:ext>
            </a:extLst>
          </p:cNvPr>
          <p:cNvSpPr txBox="1"/>
          <p:nvPr/>
        </p:nvSpPr>
        <p:spPr>
          <a:xfrm>
            <a:off x="3177375" y="2205318"/>
            <a:ext cx="2453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(Find box)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E1687B-EF55-43A8-B321-65E51418D9E8}"/>
              </a:ext>
            </a:extLst>
          </p:cNvPr>
          <p:cNvSpPr txBox="1"/>
          <p:nvPr/>
        </p:nvSpPr>
        <p:spPr>
          <a:xfrm>
            <a:off x="3177375" y="2905780"/>
            <a:ext cx="2767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(Replace box)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F5A2C0-69A8-432A-BDFD-B7EF462B2B0B}"/>
              </a:ext>
            </a:extLst>
          </p:cNvPr>
          <p:cNvSpPr/>
          <p:nvPr/>
        </p:nvSpPr>
        <p:spPr>
          <a:xfrm>
            <a:off x="4195558" y="3606453"/>
            <a:ext cx="579603" cy="519454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506ECD-1723-46D0-9A45-6613372BD480}"/>
              </a:ext>
            </a:extLst>
          </p:cNvPr>
          <p:cNvSpPr txBox="1"/>
          <p:nvPr/>
        </p:nvSpPr>
        <p:spPr>
          <a:xfrm>
            <a:off x="2345332" y="4572000"/>
            <a:ext cx="36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●</a:t>
            </a:r>
          </a:p>
        </p:txBody>
      </p:sp>
    </p:spTree>
    <p:extLst>
      <p:ext uri="{BB962C8B-B14F-4D97-AF65-F5344CB8AC3E}">
        <p14:creationId xmlns:p14="http://schemas.microsoft.com/office/powerpoint/2010/main" val="17645335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Demo (if time allows)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cs typeface="Cascadia Mono" panose="020B0609020000020004" pitchFamily="49" charset="0"/>
              </a:rPr>
              <a:t>SSMS – Find/Replace in Regex Mode</a:t>
            </a:r>
          </a:p>
        </p:txBody>
      </p:sp>
    </p:spTree>
    <p:extLst>
      <p:ext uri="{BB962C8B-B14F-4D97-AF65-F5344CB8AC3E}">
        <p14:creationId xmlns:p14="http://schemas.microsoft.com/office/powerpoint/2010/main" val="28804163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276B9D-D953-4F4D-B7DC-53FDAA1AB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07" y="1690688"/>
            <a:ext cx="5795584" cy="44535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F2A899-55C7-4C66-BB88-B6AAB4A3F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107" y="2186395"/>
            <a:ext cx="5125165" cy="15527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SSMS Find/Replace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3EB252-18EF-4B1B-A8B9-33AB1BAA1FBB}"/>
              </a:ext>
            </a:extLst>
          </p:cNvPr>
          <p:cNvSpPr txBox="1"/>
          <p:nvPr/>
        </p:nvSpPr>
        <p:spPr>
          <a:xfrm>
            <a:off x="7104693" y="2355279"/>
            <a:ext cx="3598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^(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[^\r]*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)$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F152C2-ED12-4C86-BECE-906E257CB268}"/>
              </a:ext>
            </a:extLst>
          </p:cNvPr>
          <p:cNvSpPr txBox="1"/>
          <p:nvPr/>
        </p:nvSpPr>
        <p:spPr>
          <a:xfrm>
            <a:off x="7104693" y="2772479"/>
            <a:ext cx="3216846" cy="3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,($1,'$2','$3','$4')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36AFE9-FFAD-4A67-AC0A-08A0F284DECF}"/>
              </a:ext>
            </a:extLst>
          </p:cNvPr>
          <p:cNvSpPr txBox="1"/>
          <p:nvPr/>
        </p:nvSpPr>
        <p:spPr>
          <a:xfrm>
            <a:off x="6881831" y="4341756"/>
            <a:ext cx="2696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(Minor manual clean-up)</a:t>
            </a:r>
          </a:p>
        </p:txBody>
      </p:sp>
      <p:pic>
        <p:nvPicPr>
          <p:cNvPr id="1026" name="Picture 2" descr="Csv, extension, format, document, csv file, comma separated values ...">
            <a:extLst>
              <a:ext uri="{FF2B5EF4-FFF2-40B4-BE49-F238E27FC236}">
                <a16:creationId xmlns:a16="http://schemas.microsoft.com/office/drawing/2014/main" id="{D52223FF-94F0-426A-AE26-044297BEF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970" y="784280"/>
            <a:ext cx="799826" cy="79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Excel Icon - Microsoft Excel Transparent PNG - 900x900 - Free ...">
            <a:extLst>
              <a:ext uri="{FF2B5EF4-FFF2-40B4-BE49-F238E27FC236}">
                <a16:creationId xmlns:a16="http://schemas.microsoft.com/office/drawing/2014/main" id="{C9DBAD3B-C4DD-46E6-8F45-CE7654926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136" y="840026"/>
            <a:ext cx="746047" cy="71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8345E4-F211-4499-A24F-6A99CA339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1256" y="849994"/>
            <a:ext cx="746048" cy="734112"/>
          </a:xfrm>
          <a:prstGeom prst="rect">
            <a:avLst/>
          </a:prstGeom>
        </p:spPr>
      </p:pic>
      <p:sp>
        <p:nvSpPr>
          <p:cNvPr id="23" name="Arrow: Down 22">
            <a:extLst>
              <a:ext uri="{FF2B5EF4-FFF2-40B4-BE49-F238E27FC236}">
                <a16:creationId xmlns:a16="http://schemas.microsoft.com/office/drawing/2014/main" id="{16619786-F689-4C68-A34F-FF5431A2609C}"/>
              </a:ext>
            </a:extLst>
          </p:cNvPr>
          <p:cNvSpPr/>
          <p:nvPr/>
        </p:nvSpPr>
        <p:spPr>
          <a:xfrm>
            <a:off x="3151062" y="2902052"/>
            <a:ext cx="1361732" cy="506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F99153-2100-4F03-B6AB-C3C45573327A}"/>
              </a:ext>
            </a:extLst>
          </p:cNvPr>
          <p:cNvSpPr/>
          <p:nvPr/>
        </p:nvSpPr>
        <p:spPr>
          <a:xfrm>
            <a:off x="8035213" y="3243160"/>
            <a:ext cx="348357" cy="330860"/>
          </a:xfrm>
          <a:prstGeom prst="rect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2D9FC503-686E-40B1-88C5-FA0E094CE46C}"/>
              </a:ext>
            </a:extLst>
          </p:cNvPr>
          <p:cNvSpPr/>
          <p:nvPr/>
        </p:nvSpPr>
        <p:spPr>
          <a:xfrm>
            <a:off x="3151062" y="4204550"/>
            <a:ext cx="1361732" cy="506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354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89AC9D-6EBD-4125-9884-E725F1D73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496" y="1821175"/>
            <a:ext cx="5702273" cy="38362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F2A899-55C7-4C66-BB88-B6AAB4A3F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107" y="2186395"/>
            <a:ext cx="5125165" cy="15527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SSMS Find/Replace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3EB252-18EF-4B1B-A8B9-33AB1BAA1FBB}"/>
              </a:ext>
            </a:extLst>
          </p:cNvPr>
          <p:cNvSpPr txBox="1"/>
          <p:nvPr/>
        </p:nvSpPr>
        <p:spPr>
          <a:xfrm>
            <a:off x="7104693" y="2355279"/>
            <a:ext cx="3598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^(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[^\r]*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)$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F152C2-ED12-4C86-BECE-906E257CB268}"/>
              </a:ext>
            </a:extLst>
          </p:cNvPr>
          <p:cNvSpPr txBox="1"/>
          <p:nvPr/>
        </p:nvSpPr>
        <p:spPr>
          <a:xfrm>
            <a:off x="7104692" y="2772479"/>
            <a:ext cx="3493137" cy="3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EXEC </a:t>
            </a:r>
            <a:r>
              <a:rPr lang="en-US" sz="1550" dirty="0" err="1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</a:t>
            </a:r>
            <a:r>
              <a:rPr lang="en-US" sz="1550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@a='$1', @b='$2'\nGO</a:t>
            </a:r>
          </a:p>
        </p:txBody>
      </p:sp>
      <p:pic>
        <p:nvPicPr>
          <p:cNvPr id="1026" name="Picture 2" descr="Csv, extension, format, document, csv file, comma separated values ...">
            <a:extLst>
              <a:ext uri="{FF2B5EF4-FFF2-40B4-BE49-F238E27FC236}">
                <a16:creationId xmlns:a16="http://schemas.microsoft.com/office/drawing/2014/main" id="{D52223FF-94F0-426A-AE26-044297BEF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970" y="784280"/>
            <a:ext cx="799826" cy="79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Excel Icon - Microsoft Excel Transparent PNG - 900x900 - Free ...">
            <a:extLst>
              <a:ext uri="{FF2B5EF4-FFF2-40B4-BE49-F238E27FC236}">
                <a16:creationId xmlns:a16="http://schemas.microsoft.com/office/drawing/2014/main" id="{C9DBAD3B-C4DD-46E6-8F45-CE7654926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136" y="840026"/>
            <a:ext cx="746047" cy="71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8345E4-F211-4499-A24F-6A99CA339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1256" y="849994"/>
            <a:ext cx="746048" cy="734112"/>
          </a:xfrm>
          <a:prstGeom prst="rect">
            <a:avLst/>
          </a:prstGeom>
        </p:spPr>
      </p:pic>
      <p:sp>
        <p:nvSpPr>
          <p:cNvPr id="23" name="Arrow: Down 22">
            <a:extLst>
              <a:ext uri="{FF2B5EF4-FFF2-40B4-BE49-F238E27FC236}">
                <a16:creationId xmlns:a16="http://schemas.microsoft.com/office/drawing/2014/main" id="{16619786-F689-4C68-A34F-FF5431A2609C}"/>
              </a:ext>
            </a:extLst>
          </p:cNvPr>
          <p:cNvSpPr/>
          <p:nvPr/>
        </p:nvSpPr>
        <p:spPr>
          <a:xfrm>
            <a:off x="3055766" y="3320751"/>
            <a:ext cx="1361732" cy="506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F99153-2100-4F03-B6AB-C3C45573327A}"/>
              </a:ext>
            </a:extLst>
          </p:cNvPr>
          <p:cNvSpPr/>
          <p:nvPr/>
        </p:nvSpPr>
        <p:spPr>
          <a:xfrm>
            <a:off x="8035213" y="3243160"/>
            <a:ext cx="348357" cy="330860"/>
          </a:xfrm>
          <a:prstGeom prst="rect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9615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78F7-2FFA-80A6-7AD0-FE60AA3A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Where do we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F32EC-1B88-B496-D1A2-6CDF7072E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419"/>
            <a:ext cx="10515600" cy="4097756"/>
          </a:xfrm>
        </p:spPr>
        <p:txBody>
          <a:bodyPr>
            <a:normAutofit/>
          </a:bodyPr>
          <a:lstStyle/>
          <a:p>
            <a:r>
              <a:rPr lang="en-US" dirty="0"/>
              <a:t>Learned more than just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%</a:t>
            </a:r>
            <a:r>
              <a:rPr lang="en-US" dirty="0"/>
              <a:t> for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</a:p>
          <a:p>
            <a:r>
              <a:rPr lang="en-US" dirty="0"/>
              <a:t>Scratched the surface on Regular Expression syntax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/>
              <a:t>Introduced to the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</a:t>
            </a:r>
            <a:r>
              <a:rPr lang="en-US" dirty="0"/>
              <a:t> functions</a:t>
            </a: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sz="1600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REGEXP_COUNT()</a:t>
            </a:r>
            <a:endParaRPr lang="en-US" sz="1600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REGEXP_LIKE()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REGEXP_INSTR()</a:t>
            </a: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REGEXP_REPLACE()</a:t>
            </a: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REGEXP_SUBSTR()</a:t>
            </a:r>
          </a:p>
          <a:p>
            <a:r>
              <a:rPr lang="en-US" dirty="0"/>
              <a:t>Experienced the Regex mode of SSMS Find/Replace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461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/jeff-foushee/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0" y="1578919"/>
            <a:ext cx="2228212" cy="22282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4225637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</p:spTree>
    <p:extLst>
      <p:ext uri="{BB962C8B-B14F-4D97-AF65-F5344CB8AC3E}">
        <p14:creationId xmlns:p14="http://schemas.microsoft.com/office/powerpoint/2010/main" val="918283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FAC5EE3-8112-20E6-E516-D7626EBFB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548" y="0"/>
            <a:ext cx="8906256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07D4A3-6FC5-EE8E-4E2A-1D8409C35F91}"/>
              </a:ext>
            </a:extLst>
          </p:cNvPr>
          <p:cNvSpPr txBox="1"/>
          <p:nvPr/>
        </p:nvSpPr>
        <p:spPr>
          <a:xfrm>
            <a:off x="4324866" y="3698784"/>
            <a:ext cx="748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7074786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ertical SQL Saturday logo with text">
            <a:extLst>
              <a:ext uri="{FF2B5EF4-FFF2-40B4-BE49-F238E27FC236}">
                <a16:creationId xmlns:a16="http://schemas.microsoft.com/office/drawing/2014/main" id="{EBA3EB57-8E07-780C-232F-26D3BBD12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7" y="5643060"/>
            <a:ext cx="1251498" cy="100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B7B2B1-4A6B-6614-EFE0-5BA3C2B71EA6}"/>
              </a:ext>
            </a:extLst>
          </p:cNvPr>
          <p:cNvSpPr txBox="1"/>
          <p:nvPr/>
        </p:nvSpPr>
        <p:spPr>
          <a:xfrm>
            <a:off x="1163636" y="1754234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pic>
        <p:nvPicPr>
          <p:cNvPr id="5" name="Picture 4" descr="GitHub Logo, symbol, meaning, history, PNG, brand">
            <a:extLst>
              <a:ext uri="{FF2B5EF4-FFF2-40B4-BE49-F238E27FC236}">
                <a16:creationId xmlns:a16="http://schemas.microsoft.com/office/drawing/2014/main" id="{4F41D50C-FCC3-F468-D55F-FD650828E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2" y="1768771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168CBF-F73D-55A5-1B74-B735E16C2004}"/>
              </a:ext>
            </a:extLst>
          </p:cNvPr>
          <p:cNvSpPr txBox="1"/>
          <p:nvPr/>
        </p:nvSpPr>
        <p:spPr>
          <a:xfrm>
            <a:off x="584735" y="623474"/>
            <a:ext cx="696071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Advanced T-SQL Pattern Matching: Leveraging LIKE and Regular Expressions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0708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129BA3-7C0C-46B5-DBFE-4EB74F36F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67" y="428"/>
            <a:ext cx="10438095" cy="68571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281E4F-67D9-02CE-116A-2575821BD40D}"/>
              </a:ext>
            </a:extLst>
          </p:cNvPr>
          <p:cNvSpPr txBox="1"/>
          <p:nvPr/>
        </p:nvSpPr>
        <p:spPr>
          <a:xfrm>
            <a:off x="4324866" y="3698784"/>
            <a:ext cx="748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AF04C6-C507-0E09-FAD7-E437579C0712}"/>
              </a:ext>
            </a:extLst>
          </p:cNvPr>
          <p:cNvSpPr txBox="1"/>
          <p:nvPr/>
        </p:nvSpPr>
        <p:spPr>
          <a:xfrm>
            <a:off x="2372498" y="2443544"/>
            <a:ext cx="1417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</a:t>
            </a:r>
            <a:r>
              <a:rPr lang="en-US" sz="4800" b="1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EE4EE6-4BB3-157D-AAB6-51C9A5D955AC}"/>
              </a:ext>
            </a:extLst>
          </p:cNvPr>
          <p:cNvSpPr txBox="1"/>
          <p:nvPr/>
        </p:nvSpPr>
        <p:spPr>
          <a:xfrm>
            <a:off x="3527954" y="2328219"/>
            <a:ext cx="1304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48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434FA2-F0F2-DF23-D4AE-CBC19D365B7B}"/>
              </a:ext>
            </a:extLst>
          </p:cNvPr>
          <p:cNvSpPr txBox="1"/>
          <p:nvPr/>
        </p:nvSpPr>
        <p:spPr>
          <a:xfrm>
            <a:off x="6711953" y="1912720"/>
            <a:ext cx="580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48A58B-63BF-956F-CE69-E7EA0485D618}"/>
              </a:ext>
            </a:extLst>
          </p:cNvPr>
          <p:cNvSpPr txBox="1"/>
          <p:nvPr/>
        </p:nvSpPr>
        <p:spPr>
          <a:xfrm>
            <a:off x="5093284" y="2094978"/>
            <a:ext cx="1041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460ABE-79DA-339C-1620-C95ED0AE401A}"/>
              </a:ext>
            </a:extLst>
          </p:cNvPr>
          <p:cNvSpPr txBox="1"/>
          <p:nvPr/>
        </p:nvSpPr>
        <p:spPr>
          <a:xfrm>
            <a:off x="8476735" y="3575217"/>
            <a:ext cx="1322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</a:p>
        </p:txBody>
      </p:sp>
    </p:spTree>
    <p:extLst>
      <p:ext uri="{BB962C8B-B14F-4D97-AF65-F5344CB8AC3E}">
        <p14:creationId xmlns:p14="http://schemas.microsoft.com/office/powerpoint/2010/main" val="1645384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111311</TotalTime>
  <Words>6545</Words>
  <Application>Microsoft Office PowerPoint</Application>
  <PresentationFormat>Widescreen</PresentationFormat>
  <Paragraphs>818</Paragraphs>
  <Slides>80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92" baseType="lpstr">
      <vt:lpstr>-apple-system</vt:lpstr>
      <vt:lpstr>Aptos Narrow</vt:lpstr>
      <vt:lpstr>Arial</vt:lpstr>
      <vt:lpstr>Calibri</vt:lpstr>
      <vt:lpstr>Calibri Light</vt:lpstr>
      <vt:lpstr>Cascadia Code</vt:lpstr>
      <vt:lpstr>Cascadia Mono</vt:lpstr>
      <vt:lpstr>Consolas</vt:lpstr>
      <vt:lpstr>Segoe UI</vt:lpstr>
      <vt:lpstr>SegoeUI</vt:lpstr>
      <vt:lpstr>Verdana</vt:lpstr>
      <vt:lpstr>Office Theme</vt:lpstr>
      <vt:lpstr>Reviewing after the presentation?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The Collation (Case-Sensitivity) Hierarchy</vt:lpstr>
      <vt:lpstr>The Collation (Case-Sensitivity) Hierarchy</vt:lpstr>
      <vt:lpstr>The Collation (Case-Sensitivity) Hierarchy</vt:lpstr>
      <vt:lpstr>The Collation (Case-Sensitivity) Hierarchy</vt:lpstr>
      <vt:lpstr>PowerPoint Presentation</vt:lpstr>
      <vt:lpstr>PowerPoint Presentation</vt:lpstr>
      <vt:lpstr>PowerPoint Presentation</vt:lpstr>
      <vt:lpstr>PowerPoint Presentation</vt:lpstr>
      <vt:lpstr>Demo</vt:lpstr>
      <vt:lpstr>ESCAPE stringable</vt:lpstr>
      <vt:lpstr>CASE/WHEN/THEN[/ELSE]/END</vt:lpstr>
      <vt:lpstr>PATINDEX(LIKE_pattern, stringable)</vt:lpstr>
      <vt:lpstr>So, like, any questions on LIKE?</vt:lpstr>
      <vt:lpstr>PowerPoint Presentation</vt:lpstr>
      <vt:lpstr>PowerPoint Presentation</vt:lpstr>
      <vt:lpstr>Should I switch to RegEx?</vt:lpstr>
      <vt:lpstr>Should I switch to RegEx?</vt:lpstr>
      <vt:lpstr>Should I switch to RegEx?</vt:lpstr>
      <vt:lpstr>Should I switch to RegEx?</vt:lpstr>
      <vt:lpstr>Should I switch to RegEx?</vt:lpstr>
      <vt:lpstr>Should I switch to RegEx?</vt:lpstr>
      <vt:lpstr>Mail::RFC822::Address: RegExp-based address validation</vt:lpstr>
      <vt:lpstr>Should I switch to RegEx?</vt:lpstr>
      <vt:lpstr>Additional points?</vt:lpstr>
      <vt:lpstr>Key Differences between LIKE and REGEXP_&lt;&gt;</vt:lpstr>
      <vt:lpstr>Key Differences between LIKE and REGEXP_&lt;&gt;</vt:lpstr>
      <vt:lpstr>Key Differences between LIKE and REGEXP_&lt;&gt;</vt:lpstr>
      <vt:lpstr>Key Differences between LIKE and REGEXP_&lt;&gt;</vt:lpstr>
      <vt:lpstr>The similarities…</vt:lpstr>
      <vt:lpstr>Some transcribed syntax for characters…</vt:lpstr>
      <vt:lpstr>Some transcribed syntax for numerics…</vt:lpstr>
      <vt:lpstr>Too complex for LIKE…</vt:lpstr>
      <vt:lpstr>The metacharacters… easier or harder?</vt:lpstr>
      <vt:lpstr>Basic REGEXP_&lt;&gt; syntax</vt:lpstr>
      <vt:lpstr>Basic REGEXP_&lt;&gt; syntax</vt:lpstr>
      <vt:lpstr>Basic REGEXP_&lt;&gt; syntax</vt:lpstr>
      <vt:lpstr>Basic REGEXP_&lt;&gt; syntax</vt:lpstr>
      <vt:lpstr>Basic REGEXP_&lt;&gt; syntax</vt:lpstr>
      <vt:lpstr>Basic REGEXP_&lt;&gt; syntax</vt:lpstr>
      <vt:lpstr>PowerPoint Presentation</vt:lpstr>
      <vt:lpstr>Build some example data</vt:lpstr>
      <vt:lpstr>REGEXP_COUNT    ( string, RegExPtrn [,startPos = 1 [,flags = 'c']] )</vt:lpstr>
      <vt:lpstr>Demo</vt:lpstr>
      <vt:lpstr>Sub-expressions</vt:lpstr>
      <vt:lpstr>Sub-expressions</vt:lpstr>
      <vt:lpstr>REGEXP_REPLACE   ( string, RegExPtrn, withPattern     [, startPos = 1 [, occurrence = 0 [, flags = 'c']]] )</vt:lpstr>
      <vt:lpstr>Demo</vt:lpstr>
      <vt:lpstr>Flags revisited…</vt:lpstr>
      <vt:lpstr>Flags revisited…</vt:lpstr>
      <vt:lpstr>Flags revisited…</vt:lpstr>
      <vt:lpstr>Flags revisited…</vt:lpstr>
      <vt:lpstr>Closing Thoughts…</vt:lpstr>
      <vt:lpstr>Demo</vt:lpstr>
      <vt:lpstr>Performance</vt:lpstr>
      <vt:lpstr>Performance</vt:lpstr>
      <vt:lpstr>Computed Column</vt:lpstr>
      <vt:lpstr>Computed Column</vt:lpstr>
      <vt:lpstr>SSMS Find/Replace</vt:lpstr>
      <vt:lpstr>SSMS Find/Replace</vt:lpstr>
      <vt:lpstr>SSMS Find/Replace</vt:lpstr>
      <vt:lpstr>Demo (if time allows)</vt:lpstr>
      <vt:lpstr>SSMS Find/Replace</vt:lpstr>
      <vt:lpstr>SSMS Find/Replace</vt:lpstr>
      <vt:lpstr>Where do we go from here?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196</cp:revision>
  <dcterms:created xsi:type="dcterms:W3CDTF">2023-07-18T22:41:59Z</dcterms:created>
  <dcterms:modified xsi:type="dcterms:W3CDTF">2025-05-01T17:55:33Z</dcterms:modified>
</cp:coreProperties>
</file>